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7" r:id="rId3"/>
    <p:sldId id="259" r:id="rId4"/>
    <p:sldId id="258" r:id="rId5"/>
    <p:sldId id="263" r:id="rId6"/>
    <p:sldId id="261" r:id="rId7"/>
    <p:sldId id="265" r:id="rId8"/>
    <p:sldId id="262" r:id="rId9"/>
    <p:sldId id="266" r:id="rId10"/>
    <p:sldId id="264" r:id="rId11"/>
    <p:sldId id="275" r:id="rId12"/>
    <p:sldId id="268" r:id="rId13"/>
    <p:sldId id="269" r:id="rId14"/>
    <p:sldId id="270" r:id="rId15"/>
    <p:sldId id="271" r:id="rId16"/>
    <p:sldId id="272" r:id="rId17"/>
    <p:sldId id="273" r:id="rId18"/>
    <p:sldId id="274" r:id="rId19"/>
    <p:sldId id="26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ana gagu" initials="lg" lastIdx="6" clrIdx="0">
    <p:extLst>
      <p:ext uri="{19B8F6BF-5375-455C-9EA6-DF929625EA0E}">
        <p15:presenceInfo xmlns:p15="http://schemas.microsoft.com/office/powerpoint/2012/main" userId="ea2f7bc6f744306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4655"/>
  </p:normalViewPr>
  <p:slideViewPr>
    <p:cSldViewPr>
      <p:cViewPr varScale="1">
        <p:scale>
          <a:sx n="87" d="100"/>
          <a:sy n="87" d="100"/>
        </p:scale>
        <p:origin x="1267"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zitiv titlu">
    <p:bg>
      <p:bgRef idx="1001">
        <a:schemeClr val="bg2"/>
      </p:bgRef>
    </p:bg>
    <p:spTree>
      <p:nvGrpSpPr>
        <p:cNvPr id="1" name=""/>
        <p:cNvGrpSpPr/>
        <p:nvPr/>
      </p:nvGrpSpPr>
      <p:grpSpPr>
        <a:xfrm>
          <a:off x="0" y="0"/>
          <a:ext cx="0" cy="0"/>
          <a:chOff x="0" y="0"/>
          <a:chExt cx="0" cy="0"/>
        </a:xfrm>
      </p:grpSpPr>
      <p:sp>
        <p:nvSpPr>
          <p:cNvPr id="15" name="Dreptunghi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Dreptunghi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Dreptunghi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Dreptunghi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Dreptunghi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u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o-RO"/>
              <a:t>Faceți clic pentru editarea stilului de subtitlu al coordonatorului</a:t>
            </a:r>
            <a:endParaRPr kumimoji="0" lang="en-US"/>
          </a:p>
        </p:txBody>
      </p:sp>
      <p:sp>
        <p:nvSpPr>
          <p:cNvPr id="28" name="Substituent dată 27"/>
          <p:cNvSpPr>
            <a:spLocks noGrp="1"/>
          </p:cNvSpPr>
          <p:nvPr>
            <p:ph type="dt" sz="half" idx="10"/>
          </p:nvPr>
        </p:nvSpPr>
        <p:spPr/>
        <p:txBody>
          <a:bodyPr/>
          <a:lstStyle/>
          <a:p>
            <a:fld id="{4DA85174-C416-435B-A93A-0AAF8D9FC8F7}" type="datetimeFigureOut">
              <a:rPr lang="en-US" smtClean="0"/>
              <a:pPr/>
              <a:t>5/24/2018</a:t>
            </a:fld>
            <a:endParaRPr lang="en-US"/>
          </a:p>
        </p:txBody>
      </p:sp>
      <p:sp>
        <p:nvSpPr>
          <p:cNvPr id="17" name="Substituent subsol 16"/>
          <p:cNvSpPr>
            <a:spLocks noGrp="1"/>
          </p:cNvSpPr>
          <p:nvPr>
            <p:ph type="ftr" sz="quarter" idx="11"/>
          </p:nvPr>
        </p:nvSpPr>
        <p:spPr/>
        <p:txBody>
          <a:bodyPr/>
          <a:lstStyle/>
          <a:p>
            <a:endParaRPr lang="en-US"/>
          </a:p>
        </p:txBody>
      </p:sp>
      <p:sp>
        <p:nvSpPr>
          <p:cNvPr id="7" name="Conector drept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Dreptunghi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ubstituent număr diapozitiv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43DA583-032E-4115-B7EC-ABA11E131250}" type="slidenum">
              <a:rPr lang="en-US" smtClean="0"/>
              <a:pPr/>
              <a:t>‹#›</a:t>
            </a:fld>
            <a:endParaRPr lang="en-US"/>
          </a:p>
        </p:txBody>
      </p:sp>
      <p:sp>
        <p:nvSpPr>
          <p:cNvPr id="8" name="Titlu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ro-RO"/>
              <a:t>Faceți clic pentru a edita stilul de titlu Coordonator</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bg>
      <p:bgRef idx="1001">
        <a:schemeClr val="bg2"/>
      </p:bgRef>
    </p:bg>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kumimoji="0" lang="ro-RO"/>
              <a:t>Faceți clic pentru a edita stilul de titlu Coordonator</a:t>
            </a:r>
            <a:endParaRPr kumimoji="0" lang="en-US"/>
          </a:p>
        </p:txBody>
      </p:sp>
      <p:sp>
        <p:nvSpPr>
          <p:cNvPr id="3" name="Substituent text vertical 2"/>
          <p:cNvSpPr>
            <a:spLocks noGrp="1"/>
          </p:cNvSpPr>
          <p:nvPr>
            <p:ph type="body" orient="vert" idx="1"/>
          </p:nvPr>
        </p:nvSpPr>
        <p:spPr/>
        <p:txBody>
          <a:bodyPr vert="eaVert"/>
          <a:lstStyle/>
          <a:p>
            <a:pPr lvl="0" eaLnBrk="1" latinLnBrk="0" hangingPunct="1"/>
            <a:r>
              <a:rPr lang="ro-RO"/>
              <a:t>Faceți clic pentru a edita stilurile de text Coordonator</a:t>
            </a:r>
          </a:p>
          <a:p>
            <a:pPr lvl="1" eaLnBrk="1" latinLnBrk="0" hangingPunct="1"/>
            <a:r>
              <a:rPr lang="ro-RO"/>
              <a:t>Al doilea nivel</a:t>
            </a:r>
          </a:p>
          <a:p>
            <a:pPr lvl="2" eaLnBrk="1" latinLnBrk="0" hangingPunct="1"/>
            <a:r>
              <a:rPr lang="ro-RO"/>
              <a:t>Al treilea nivel</a:t>
            </a:r>
          </a:p>
          <a:p>
            <a:pPr lvl="3" eaLnBrk="1" latinLnBrk="0" hangingPunct="1"/>
            <a:r>
              <a:rPr lang="ro-RO"/>
              <a:t>Al patrulea nivel</a:t>
            </a:r>
          </a:p>
          <a:p>
            <a:pPr lvl="4" eaLnBrk="1" latinLnBrk="0" hangingPunct="1"/>
            <a:r>
              <a:rPr lang="ro-RO"/>
              <a:t>Al cincilea nivel</a:t>
            </a:r>
            <a:endParaRPr kumimoji="0" lang="en-US"/>
          </a:p>
        </p:txBody>
      </p:sp>
      <p:sp>
        <p:nvSpPr>
          <p:cNvPr id="4" name="Substituent dată 3"/>
          <p:cNvSpPr>
            <a:spLocks noGrp="1"/>
          </p:cNvSpPr>
          <p:nvPr>
            <p:ph type="dt" sz="half" idx="10"/>
          </p:nvPr>
        </p:nvSpPr>
        <p:spPr/>
        <p:txBody>
          <a:bodyPr/>
          <a:lstStyle/>
          <a:p>
            <a:fld id="{4DA85174-C416-435B-A93A-0AAF8D9FC8F7}" type="datetimeFigureOut">
              <a:rPr lang="en-US" smtClean="0"/>
              <a:pPr/>
              <a:t>5/24/2018</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543DA583-032E-4115-B7EC-ABA11E13125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lu vertical și text">
    <p:bg>
      <p:bgRef idx="1001">
        <a:schemeClr val="bg2"/>
      </p:bgRef>
    </p:bg>
    <p:spTree>
      <p:nvGrpSpPr>
        <p:cNvPr id="1" name=""/>
        <p:cNvGrpSpPr/>
        <p:nvPr/>
      </p:nvGrpSpPr>
      <p:grpSpPr>
        <a:xfrm>
          <a:off x="0" y="0"/>
          <a:ext cx="0" cy="0"/>
          <a:chOff x="0" y="0"/>
          <a:chExt cx="0" cy="0"/>
        </a:xfrm>
      </p:grpSpPr>
      <p:sp>
        <p:nvSpPr>
          <p:cNvPr id="7" name="Dreptunghi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Dreptunghi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Dreptunghi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Dreptunghi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Dreptunghi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Dreptunghi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ector drept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ubstituent număr diapozitiv 5"/>
          <p:cNvSpPr>
            <a:spLocks noGrp="1"/>
          </p:cNvSpPr>
          <p:nvPr>
            <p:ph type="sldNum" sz="quarter" idx="12"/>
          </p:nvPr>
        </p:nvSpPr>
        <p:spPr>
          <a:xfrm>
            <a:off x="6915912" y="3009901"/>
            <a:ext cx="457200" cy="441325"/>
          </a:xfrm>
        </p:spPr>
        <p:txBody>
          <a:bodyPr/>
          <a:lstStyle/>
          <a:p>
            <a:fld id="{543DA583-032E-4115-B7EC-ABA11E131250}" type="slidenum">
              <a:rPr lang="en-US" smtClean="0"/>
              <a:pPr/>
              <a:t>‹#›</a:t>
            </a:fld>
            <a:endParaRPr lang="en-US"/>
          </a:p>
        </p:txBody>
      </p:sp>
      <p:sp>
        <p:nvSpPr>
          <p:cNvPr id="3" name="Substituent text vertical 2"/>
          <p:cNvSpPr>
            <a:spLocks noGrp="1"/>
          </p:cNvSpPr>
          <p:nvPr>
            <p:ph type="body" orient="vert" idx="1"/>
          </p:nvPr>
        </p:nvSpPr>
        <p:spPr>
          <a:xfrm>
            <a:off x="304800" y="304800"/>
            <a:ext cx="6553200" cy="5821366"/>
          </a:xfrm>
        </p:spPr>
        <p:txBody>
          <a:bodyPr vert="eaVert"/>
          <a:lstStyle/>
          <a:p>
            <a:pPr lvl="0" eaLnBrk="1" latinLnBrk="0" hangingPunct="1"/>
            <a:r>
              <a:rPr lang="ro-RO"/>
              <a:t>Faceți clic pentru a edita stilurile de text Coordonator</a:t>
            </a:r>
          </a:p>
          <a:p>
            <a:pPr lvl="1" eaLnBrk="1" latinLnBrk="0" hangingPunct="1"/>
            <a:r>
              <a:rPr lang="ro-RO"/>
              <a:t>Al doilea nivel</a:t>
            </a:r>
          </a:p>
          <a:p>
            <a:pPr lvl="2" eaLnBrk="1" latinLnBrk="0" hangingPunct="1"/>
            <a:r>
              <a:rPr lang="ro-RO"/>
              <a:t>Al treilea nivel</a:t>
            </a:r>
          </a:p>
          <a:p>
            <a:pPr lvl="3" eaLnBrk="1" latinLnBrk="0" hangingPunct="1"/>
            <a:r>
              <a:rPr lang="ro-RO"/>
              <a:t>Al patrulea nivel</a:t>
            </a:r>
          </a:p>
          <a:p>
            <a:pPr lvl="4" eaLnBrk="1" latinLnBrk="0" hangingPunct="1"/>
            <a:r>
              <a:rPr lang="ro-RO"/>
              <a:t>Al cincilea nivel</a:t>
            </a:r>
            <a:endParaRPr kumimoji="0" lang="en-US"/>
          </a:p>
        </p:txBody>
      </p:sp>
      <p:sp>
        <p:nvSpPr>
          <p:cNvPr id="4" name="Substituent dată 3"/>
          <p:cNvSpPr>
            <a:spLocks noGrp="1"/>
          </p:cNvSpPr>
          <p:nvPr>
            <p:ph type="dt" sz="half" idx="10"/>
          </p:nvPr>
        </p:nvSpPr>
        <p:spPr/>
        <p:txBody>
          <a:bodyPr/>
          <a:lstStyle/>
          <a:p>
            <a:fld id="{4DA85174-C416-435B-A93A-0AAF8D9FC8F7}" type="datetimeFigureOut">
              <a:rPr lang="en-US" smtClean="0"/>
              <a:pPr/>
              <a:t>5/24/2018</a:t>
            </a:fld>
            <a:endParaRPr lang="en-US"/>
          </a:p>
        </p:txBody>
      </p:sp>
      <p:sp>
        <p:nvSpPr>
          <p:cNvPr id="5" name="Substituent subsol 4"/>
          <p:cNvSpPr>
            <a:spLocks noGrp="1"/>
          </p:cNvSpPr>
          <p:nvPr>
            <p:ph type="ftr" sz="quarter" idx="11"/>
          </p:nvPr>
        </p:nvSpPr>
        <p:spPr/>
        <p:txBody>
          <a:bodyPr/>
          <a:lstStyle/>
          <a:p>
            <a:endParaRPr lang="en-US"/>
          </a:p>
        </p:txBody>
      </p:sp>
      <p:sp>
        <p:nvSpPr>
          <p:cNvPr id="2" name="Titlu vertical 1"/>
          <p:cNvSpPr>
            <a:spLocks noGrp="1"/>
          </p:cNvSpPr>
          <p:nvPr>
            <p:ph type="title" orient="vert"/>
          </p:nvPr>
        </p:nvSpPr>
        <p:spPr>
          <a:xfrm>
            <a:off x="7391400" y="304801"/>
            <a:ext cx="1447800" cy="5851525"/>
          </a:xfrm>
        </p:spPr>
        <p:txBody>
          <a:bodyPr vert="eaVert"/>
          <a:lstStyle/>
          <a:p>
            <a:r>
              <a:rPr kumimoji="0" lang="ro-RO"/>
              <a:t>Faceți clic pentru a edita stilul de titlu Coordonator</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bg>
      <p:bgRef idx="1001">
        <a:schemeClr val="bg2"/>
      </p:bgRef>
    </p:bg>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lvl1pPr>
              <a:defRPr>
                <a:solidFill>
                  <a:schemeClr val="accent3">
                    <a:shade val="75000"/>
                  </a:schemeClr>
                </a:solidFill>
              </a:defRPr>
            </a:lvl1pPr>
          </a:lstStyle>
          <a:p>
            <a:r>
              <a:rPr kumimoji="0" lang="ro-RO"/>
              <a:t>Faceți clic pentru a edita stilul de titlu Coordonator</a:t>
            </a:r>
            <a:endParaRPr kumimoji="0" lang="en-US"/>
          </a:p>
        </p:txBody>
      </p:sp>
      <p:sp>
        <p:nvSpPr>
          <p:cNvPr id="4" name="Substituent dată 3"/>
          <p:cNvSpPr>
            <a:spLocks noGrp="1"/>
          </p:cNvSpPr>
          <p:nvPr>
            <p:ph type="dt" sz="half" idx="10"/>
          </p:nvPr>
        </p:nvSpPr>
        <p:spPr/>
        <p:txBody>
          <a:bodyPr/>
          <a:lstStyle/>
          <a:p>
            <a:fld id="{4DA85174-C416-435B-A93A-0AAF8D9FC8F7}" type="datetimeFigureOut">
              <a:rPr lang="en-US" smtClean="0"/>
              <a:pPr/>
              <a:t>5/24/2018</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a:xfrm>
            <a:off x="4361688" y="1026372"/>
            <a:ext cx="457200" cy="441325"/>
          </a:xfrm>
        </p:spPr>
        <p:txBody>
          <a:bodyPr/>
          <a:lstStyle/>
          <a:p>
            <a:fld id="{543DA583-032E-4115-B7EC-ABA11E131250}" type="slidenum">
              <a:rPr lang="en-US" smtClean="0"/>
              <a:pPr/>
              <a:t>‹#›</a:t>
            </a:fld>
            <a:endParaRPr lang="en-US"/>
          </a:p>
        </p:txBody>
      </p:sp>
      <p:sp>
        <p:nvSpPr>
          <p:cNvPr id="8" name="Substituent conținut 7"/>
          <p:cNvSpPr>
            <a:spLocks noGrp="1"/>
          </p:cNvSpPr>
          <p:nvPr>
            <p:ph sz="quarter" idx="1"/>
          </p:nvPr>
        </p:nvSpPr>
        <p:spPr>
          <a:xfrm>
            <a:off x="301752" y="1527048"/>
            <a:ext cx="8503920" cy="4572000"/>
          </a:xfrm>
        </p:spPr>
        <p:txBody>
          <a:bodyPr/>
          <a:lstStyle/>
          <a:p>
            <a:pPr lvl="0" eaLnBrk="1" latinLnBrk="0" hangingPunct="1"/>
            <a:r>
              <a:rPr lang="ro-RO"/>
              <a:t>Faceți clic pentru a edita stilurile de text Coordonator</a:t>
            </a:r>
          </a:p>
          <a:p>
            <a:pPr lvl="1" eaLnBrk="1" latinLnBrk="0" hangingPunct="1"/>
            <a:r>
              <a:rPr lang="ro-RO"/>
              <a:t>Al doilea nivel</a:t>
            </a:r>
          </a:p>
          <a:p>
            <a:pPr lvl="2" eaLnBrk="1" latinLnBrk="0" hangingPunct="1"/>
            <a:r>
              <a:rPr lang="ro-RO"/>
              <a:t>Al treilea nivel</a:t>
            </a:r>
          </a:p>
          <a:p>
            <a:pPr lvl="3" eaLnBrk="1" latinLnBrk="0" hangingPunct="1"/>
            <a:r>
              <a:rPr lang="ro-RO"/>
              <a:t>Al patrulea nivel</a:t>
            </a:r>
          </a:p>
          <a:p>
            <a:pPr lvl="4" eaLnBrk="1" latinLnBrk="0" hangingPunct="1"/>
            <a:r>
              <a:rPr lang="ro-RO"/>
              <a:t>Al cincilea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ntet secțiune">
    <p:bg>
      <p:bgRef idx="1001">
        <a:schemeClr val="bg1"/>
      </p:bgRef>
    </p:bg>
    <p:spTree>
      <p:nvGrpSpPr>
        <p:cNvPr id="1" name=""/>
        <p:cNvGrpSpPr/>
        <p:nvPr/>
      </p:nvGrpSpPr>
      <p:grpSpPr>
        <a:xfrm>
          <a:off x="0" y="0"/>
          <a:ext cx="0" cy="0"/>
          <a:chOff x="0" y="0"/>
          <a:chExt cx="0" cy="0"/>
        </a:xfrm>
      </p:grpSpPr>
      <p:sp>
        <p:nvSpPr>
          <p:cNvPr id="17" name="Dreptunghi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Dreptunghi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Dreptunghi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Dreptunghi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Dreptunghi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Dreptunghi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Substituent text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o-RO"/>
              <a:t>Faceți clic pentru a edita stilurile de text Coordonator</a:t>
            </a:r>
          </a:p>
        </p:txBody>
      </p:sp>
      <p:sp>
        <p:nvSpPr>
          <p:cNvPr id="13" name="Dreptunghi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reptunghi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Substituent subsol 4"/>
          <p:cNvSpPr>
            <a:spLocks noGrp="1"/>
          </p:cNvSpPr>
          <p:nvPr>
            <p:ph type="ftr" sz="quarter" idx="11"/>
          </p:nvPr>
        </p:nvSpPr>
        <p:spPr/>
        <p:txBody>
          <a:bodyPr/>
          <a:lstStyle/>
          <a:p>
            <a:endParaRPr lang="en-US"/>
          </a:p>
        </p:txBody>
      </p:sp>
      <p:sp>
        <p:nvSpPr>
          <p:cNvPr id="4" name="Substituent dată 3"/>
          <p:cNvSpPr>
            <a:spLocks noGrp="1"/>
          </p:cNvSpPr>
          <p:nvPr>
            <p:ph type="dt" sz="half" idx="10"/>
          </p:nvPr>
        </p:nvSpPr>
        <p:spPr/>
        <p:txBody>
          <a:bodyPr/>
          <a:lstStyle/>
          <a:p>
            <a:fld id="{4DA85174-C416-435B-A93A-0AAF8D9FC8F7}" type="datetimeFigureOut">
              <a:rPr lang="en-US" smtClean="0"/>
              <a:pPr/>
              <a:t>5/24/2018</a:t>
            </a:fld>
            <a:endParaRPr lang="en-US"/>
          </a:p>
        </p:txBody>
      </p:sp>
      <p:sp>
        <p:nvSpPr>
          <p:cNvPr id="8" name="Conector drept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ubstituent număr diapozitiv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43DA583-032E-4115-B7EC-ABA11E131250}" type="slidenum">
              <a:rPr lang="en-US" smtClean="0"/>
              <a:pPr/>
              <a:t>‹#›</a:t>
            </a:fld>
            <a:endParaRPr lang="en-US"/>
          </a:p>
        </p:txBody>
      </p:sp>
      <p:sp>
        <p:nvSpPr>
          <p:cNvPr id="2" name="Titlu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ro-RO"/>
              <a:t>Faceți clic pentru a edita stilul de titlu Coordonator</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bg>
      <p:bgRef idx="1001">
        <a:schemeClr val="bg2"/>
      </p:bgRef>
    </p:bg>
    <p:spTree>
      <p:nvGrpSpPr>
        <p:cNvPr id="1" name=""/>
        <p:cNvGrpSpPr/>
        <p:nvPr/>
      </p:nvGrpSpPr>
      <p:grpSpPr>
        <a:xfrm>
          <a:off x="0" y="0"/>
          <a:ext cx="0" cy="0"/>
          <a:chOff x="0" y="0"/>
          <a:chExt cx="0" cy="0"/>
        </a:xfrm>
      </p:grpSpPr>
      <p:sp>
        <p:nvSpPr>
          <p:cNvPr id="2" name="Titlu 1"/>
          <p:cNvSpPr>
            <a:spLocks noGrp="1"/>
          </p:cNvSpPr>
          <p:nvPr>
            <p:ph type="title"/>
          </p:nvPr>
        </p:nvSpPr>
        <p:spPr>
          <a:xfrm>
            <a:off x="301752" y="228600"/>
            <a:ext cx="8534400" cy="758952"/>
          </a:xfrm>
        </p:spPr>
        <p:txBody>
          <a:bodyPr/>
          <a:lstStyle/>
          <a:p>
            <a:r>
              <a:rPr kumimoji="0" lang="ro-RO"/>
              <a:t>Faceți clic pentru a edita stilul de titlu Coordonator</a:t>
            </a:r>
            <a:endParaRPr kumimoji="0" lang="en-US"/>
          </a:p>
        </p:txBody>
      </p:sp>
      <p:sp>
        <p:nvSpPr>
          <p:cNvPr id="5" name="Substituent dată 4"/>
          <p:cNvSpPr>
            <a:spLocks noGrp="1"/>
          </p:cNvSpPr>
          <p:nvPr>
            <p:ph type="dt" sz="half" idx="10"/>
          </p:nvPr>
        </p:nvSpPr>
        <p:spPr>
          <a:xfrm>
            <a:off x="5791200" y="6409944"/>
            <a:ext cx="3044952" cy="365760"/>
          </a:xfrm>
        </p:spPr>
        <p:txBody>
          <a:bodyPr/>
          <a:lstStyle/>
          <a:p>
            <a:fld id="{4DA85174-C416-435B-A93A-0AAF8D9FC8F7}" type="datetimeFigureOut">
              <a:rPr lang="en-US" smtClean="0"/>
              <a:pPr/>
              <a:t>5/24/2018</a:t>
            </a:fld>
            <a:endParaRPr lang="en-US"/>
          </a:p>
        </p:txBody>
      </p:sp>
      <p:sp>
        <p:nvSpPr>
          <p:cNvPr id="6" name="Substituent subsol 5"/>
          <p:cNvSpPr>
            <a:spLocks noGrp="1"/>
          </p:cNvSpPr>
          <p:nvPr>
            <p:ph type="ftr" sz="quarter" idx="11"/>
          </p:nvPr>
        </p:nvSpPr>
        <p:spPr/>
        <p:txBody>
          <a:bodyPr/>
          <a:lstStyle/>
          <a:p>
            <a:endParaRPr lang="en-US"/>
          </a:p>
        </p:txBody>
      </p:sp>
      <p:sp>
        <p:nvSpPr>
          <p:cNvPr id="7" name="Substituent număr diapozitiv 6"/>
          <p:cNvSpPr>
            <a:spLocks noGrp="1"/>
          </p:cNvSpPr>
          <p:nvPr>
            <p:ph type="sldNum" sz="quarter" idx="12"/>
          </p:nvPr>
        </p:nvSpPr>
        <p:spPr/>
        <p:txBody>
          <a:bodyPr/>
          <a:lstStyle/>
          <a:p>
            <a:fld id="{543DA583-032E-4115-B7EC-ABA11E131250}" type="slidenum">
              <a:rPr lang="en-US" smtClean="0"/>
              <a:pPr/>
              <a:t>‹#›</a:t>
            </a:fld>
            <a:endParaRPr lang="en-US"/>
          </a:p>
        </p:txBody>
      </p:sp>
      <p:sp>
        <p:nvSpPr>
          <p:cNvPr id="8" name="Conector drept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Substituent conținut 9"/>
          <p:cNvSpPr>
            <a:spLocks noGrp="1"/>
          </p:cNvSpPr>
          <p:nvPr>
            <p:ph sz="half" idx="1"/>
          </p:nvPr>
        </p:nvSpPr>
        <p:spPr>
          <a:xfrm>
            <a:off x="301752" y="1371600"/>
            <a:ext cx="4038600" cy="4681728"/>
          </a:xfrm>
        </p:spPr>
        <p:txBody>
          <a:bodyPr/>
          <a:lstStyle>
            <a:lvl1pPr>
              <a:defRPr sz="2500"/>
            </a:lvl1pPr>
          </a:lstStyle>
          <a:p>
            <a:pPr lvl="0" eaLnBrk="1" latinLnBrk="0" hangingPunct="1"/>
            <a:r>
              <a:rPr lang="ro-RO"/>
              <a:t>Faceți clic pentru a edita stilurile de text Coordonator</a:t>
            </a:r>
          </a:p>
          <a:p>
            <a:pPr lvl="1" eaLnBrk="1" latinLnBrk="0" hangingPunct="1"/>
            <a:r>
              <a:rPr lang="ro-RO"/>
              <a:t>Al doilea nivel</a:t>
            </a:r>
          </a:p>
          <a:p>
            <a:pPr lvl="2" eaLnBrk="1" latinLnBrk="0" hangingPunct="1"/>
            <a:r>
              <a:rPr lang="ro-RO"/>
              <a:t>Al treilea nivel</a:t>
            </a:r>
          </a:p>
          <a:p>
            <a:pPr lvl="3" eaLnBrk="1" latinLnBrk="0" hangingPunct="1"/>
            <a:r>
              <a:rPr lang="ro-RO"/>
              <a:t>Al patrulea nivel</a:t>
            </a:r>
          </a:p>
          <a:p>
            <a:pPr lvl="4" eaLnBrk="1" latinLnBrk="0" hangingPunct="1"/>
            <a:r>
              <a:rPr lang="ro-RO"/>
              <a:t>Al cincilea nivel</a:t>
            </a:r>
            <a:endParaRPr kumimoji="0" lang="en-US"/>
          </a:p>
        </p:txBody>
      </p:sp>
      <p:sp>
        <p:nvSpPr>
          <p:cNvPr id="12" name="Substituent conținut 11"/>
          <p:cNvSpPr>
            <a:spLocks noGrp="1"/>
          </p:cNvSpPr>
          <p:nvPr>
            <p:ph sz="half" idx="2"/>
          </p:nvPr>
        </p:nvSpPr>
        <p:spPr>
          <a:xfrm>
            <a:off x="4800600" y="1371600"/>
            <a:ext cx="4038600" cy="4681728"/>
          </a:xfrm>
        </p:spPr>
        <p:txBody>
          <a:bodyPr/>
          <a:lstStyle>
            <a:lvl1pPr>
              <a:defRPr sz="2500"/>
            </a:lvl1pPr>
          </a:lstStyle>
          <a:p>
            <a:pPr lvl="0" eaLnBrk="1" latinLnBrk="0" hangingPunct="1"/>
            <a:r>
              <a:rPr lang="ro-RO"/>
              <a:t>Faceți clic pentru a edita stilurile de text Coordonator</a:t>
            </a:r>
          </a:p>
          <a:p>
            <a:pPr lvl="1" eaLnBrk="1" latinLnBrk="0" hangingPunct="1"/>
            <a:r>
              <a:rPr lang="ro-RO"/>
              <a:t>Al doilea nivel</a:t>
            </a:r>
          </a:p>
          <a:p>
            <a:pPr lvl="2" eaLnBrk="1" latinLnBrk="0" hangingPunct="1"/>
            <a:r>
              <a:rPr lang="ro-RO"/>
              <a:t>Al treilea nivel</a:t>
            </a:r>
          </a:p>
          <a:p>
            <a:pPr lvl="3" eaLnBrk="1" latinLnBrk="0" hangingPunct="1"/>
            <a:r>
              <a:rPr lang="ro-RO"/>
              <a:t>Al patrulea nivel</a:t>
            </a:r>
          </a:p>
          <a:p>
            <a:pPr lvl="4" eaLnBrk="1" latinLnBrk="0" hangingPunct="1"/>
            <a:r>
              <a:rPr lang="ro-RO"/>
              <a:t>Al cincilea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ție">
    <p:bg>
      <p:bgRef idx="1001">
        <a:schemeClr val="bg2"/>
      </p:bgRef>
    </p:bg>
    <p:spTree>
      <p:nvGrpSpPr>
        <p:cNvPr id="1" name=""/>
        <p:cNvGrpSpPr/>
        <p:nvPr/>
      </p:nvGrpSpPr>
      <p:grpSpPr>
        <a:xfrm>
          <a:off x="0" y="0"/>
          <a:ext cx="0" cy="0"/>
          <a:chOff x="0" y="0"/>
          <a:chExt cx="0" cy="0"/>
        </a:xfrm>
      </p:grpSpPr>
      <p:sp>
        <p:nvSpPr>
          <p:cNvPr id="10" name="Conector drept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Dreptunghi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Dreptunghi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Dreptunghi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Dreptunghi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Dreptunghi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reptunghi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Substituent text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o-RO"/>
              <a:t>Faceți clic pentru a edita stilurile de text Coordonator</a:t>
            </a:r>
          </a:p>
        </p:txBody>
      </p:sp>
      <p:sp>
        <p:nvSpPr>
          <p:cNvPr id="4" name="Substituent text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o-RO"/>
              <a:t>Faceți clic pentru a edita stilurile de text Coordonator</a:t>
            </a:r>
          </a:p>
        </p:txBody>
      </p:sp>
      <p:sp>
        <p:nvSpPr>
          <p:cNvPr id="7" name="Substituent dată 6"/>
          <p:cNvSpPr>
            <a:spLocks noGrp="1"/>
          </p:cNvSpPr>
          <p:nvPr>
            <p:ph type="dt" sz="half" idx="10"/>
          </p:nvPr>
        </p:nvSpPr>
        <p:spPr/>
        <p:txBody>
          <a:bodyPr/>
          <a:lstStyle/>
          <a:p>
            <a:fld id="{4DA85174-C416-435B-A93A-0AAF8D9FC8F7}" type="datetimeFigureOut">
              <a:rPr lang="en-US" smtClean="0"/>
              <a:pPr/>
              <a:t>5/24/2018</a:t>
            </a:fld>
            <a:endParaRPr lang="en-US"/>
          </a:p>
        </p:txBody>
      </p:sp>
      <p:sp>
        <p:nvSpPr>
          <p:cNvPr id="8" name="Substituent subsol 7"/>
          <p:cNvSpPr>
            <a:spLocks noGrp="1"/>
          </p:cNvSpPr>
          <p:nvPr>
            <p:ph type="ftr" sz="quarter" idx="11"/>
          </p:nvPr>
        </p:nvSpPr>
        <p:spPr>
          <a:xfrm>
            <a:off x="304800" y="6409944"/>
            <a:ext cx="3581400" cy="365760"/>
          </a:xfrm>
        </p:spPr>
        <p:txBody>
          <a:bodyPr/>
          <a:lstStyle/>
          <a:p>
            <a:endParaRPr lang="en-US"/>
          </a:p>
        </p:txBody>
      </p:sp>
      <p:sp>
        <p:nvSpPr>
          <p:cNvPr id="15" name="Conector drept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Dreptunghi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Substituent conținut 23"/>
          <p:cNvSpPr>
            <a:spLocks noGrp="1"/>
          </p:cNvSpPr>
          <p:nvPr>
            <p:ph sz="quarter" idx="2"/>
          </p:nvPr>
        </p:nvSpPr>
        <p:spPr>
          <a:xfrm>
            <a:off x="301752" y="2471383"/>
            <a:ext cx="4041648" cy="3818404"/>
          </a:xfrm>
        </p:spPr>
        <p:txBody>
          <a:bodyPr/>
          <a:lstStyle/>
          <a:p>
            <a:pPr lvl="0" eaLnBrk="1" latinLnBrk="0" hangingPunct="1"/>
            <a:r>
              <a:rPr lang="ro-RO"/>
              <a:t>Faceți clic pentru a edita stilurile de text Coordonator</a:t>
            </a:r>
          </a:p>
          <a:p>
            <a:pPr lvl="1" eaLnBrk="1" latinLnBrk="0" hangingPunct="1"/>
            <a:r>
              <a:rPr lang="ro-RO"/>
              <a:t>Al doilea nivel</a:t>
            </a:r>
          </a:p>
          <a:p>
            <a:pPr lvl="2" eaLnBrk="1" latinLnBrk="0" hangingPunct="1"/>
            <a:r>
              <a:rPr lang="ro-RO"/>
              <a:t>Al treilea nivel</a:t>
            </a:r>
          </a:p>
          <a:p>
            <a:pPr lvl="3" eaLnBrk="1" latinLnBrk="0" hangingPunct="1"/>
            <a:r>
              <a:rPr lang="ro-RO"/>
              <a:t>Al patrulea nivel</a:t>
            </a:r>
          </a:p>
          <a:p>
            <a:pPr lvl="4" eaLnBrk="1" latinLnBrk="0" hangingPunct="1"/>
            <a:r>
              <a:rPr lang="ro-RO"/>
              <a:t>Al cincilea nivel</a:t>
            </a:r>
            <a:endParaRPr kumimoji="0" lang="en-US"/>
          </a:p>
        </p:txBody>
      </p:sp>
      <p:sp>
        <p:nvSpPr>
          <p:cNvPr id="26" name="Substituent conținut 25"/>
          <p:cNvSpPr>
            <a:spLocks noGrp="1"/>
          </p:cNvSpPr>
          <p:nvPr>
            <p:ph sz="quarter" idx="4"/>
          </p:nvPr>
        </p:nvSpPr>
        <p:spPr>
          <a:xfrm>
            <a:off x="4800600" y="2471383"/>
            <a:ext cx="4038600" cy="3822192"/>
          </a:xfrm>
        </p:spPr>
        <p:txBody>
          <a:bodyPr/>
          <a:lstStyle/>
          <a:p>
            <a:pPr lvl="0" eaLnBrk="1" latinLnBrk="0" hangingPunct="1"/>
            <a:r>
              <a:rPr lang="ro-RO"/>
              <a:t>Faceți clic pentru a edita stilurile de text Coordonator</a:t>
            </a:r>
          </a:p>
          <a:p>
            <a:pPr lvl="1" eaLnBrk="1" latinLnBrk="0" hangingPunct="1"/>
            <a:r>
              <a:rPr lang="ro-RO"/>
              <a:t>Al doilea nivel</a:t>
            </a:r>
          </a:p>
          <a:p>
            <a:pPr lvl="2" eaLnBrk="1" latinLnBrk="0" hangingPunct="1"/>
            <a:r>
              <a:rPr lang="ro-RO"/>
              <a:t>Al treilea nivel</a:t>
            </a:r>
          </a:p>
          <a:p>
            <a:pPr lvl="3" eaLnBrk="1" latinLnBrk="0" hangingPunct="1"/>
            <a:r>
              <a:rPr lang="ro-RO"/>
              <a:t>Al patrulea nivel</a:t>
            </a:r>
          </a:p>
          <a:p>
            <a:pPr lvl="4" eaLnBrk="1" latinLnBrk="0" hangingPunct="1"/>
            <a:r>
              <a:rPr lang="ro-RO"/>
              <a:t>Al cincilea nivel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ubstituent număr diapozitiv 8"/>
          <p:cNvSpPr>
            <a:spLocks noGrp="1"/>
          </p:cNvSpPr>
          <p:nvPr>
            <p:ph type="sldNum" sz="quarter" idx="12"/>
          </p:nvPr>
        </p:nvSpPr>
        <p:spPr>
          <a:xfrm>
            <a:off x="4343400" y="1042416"/>
            <a:ext cx="457200" cy="441325"/>
          </a:xfrm>
        </p:spPr>
        <p:txBody>
          <a:bodyPr/>
          <a:lstStyle>
            <a:lvl1pPr algn="ctr">
              <a:defRPr/>
            </a:lvl1pPr>
          </a:lstStyle>
          <a:p>
            <a:fld id="{543DA583-032E-4115-B7EC-ABA11E131250}" type="slidenum">
              <a:rPr lang="en-US" smtClean="0"/>
              <a:pPr/>
              <a:t>‹#›</a:t>
            </a:fld>
            <a:endParaRPr lang="en-US"/>
          </a:p>
        </p:txBody>
      </p:sp>
      <p:sp>
        <p:nvSpPr>
          <p:cNvPr id="23" name="Titlu 22"/>
          <p:cNvSpPr>
            <a:spLocks noGrp="1"/>
          </p:cNvSpPr>
          <p:nvPr>
            <p:ph type="title"/>
          </p:nvPr>
        </p:nvSpPr>
        <p:spPr/>
        <p:txBody>
          <a:bodyPr rtlCol="0" anchor="b" anchorCtr="0"/>
          <a:lstStyle/>
          <a:p>
            <a:r>
              <a:rPr kumimoji="0" lang="ro-RO"/>
              <a:t>Faceți clic pentru a edita stilul de titlu Coordonator</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kumimoji="0" lang="ro-RO"/>
              <a:t>Faceți clic pentru a edita stilul de titlu Coordonator</a:t>
            </a:r>
            <a:endParaRPr kumimoji="0" lang="en-US"/>
          </a:p>
        </p:txBody>
      </p:sp>
      <p:sp>
        <p:nvSpPr>
          <p:cNvPr id="3" name="Substituent dată 2"/>
          <p:cNvSpPr>
            <a:spLocks noGrp="1"/>
          </p:cNvSpPr>
          <p:nvPr>
            <p:ph type="dt" sz="half" idx="10"/>
          </p:nvPr>
        </p:nvSpPr>
        <p:spPr/>
        <p:txBody>
          <a:bodyPr/>
          <a:lstStyle/>
          <a:p>
            <a:fld id="{4DA85174-C416-435B-A93A-0AAF8D9FC8F7}" type="datetimeFigureOut">
              <a:rPr lang="en-US" smtClean="0"/>
              <a:pPr/>
              <a:t>5/24/2018</a:t>
            </a:fld>
            <a:endParaRPr lang="en-US"/>
          </a:p>
        </p:txBody>
      </p:sp>
      <p:sp>
        <p:nvSpPr>
          <p:cNvPr id="4" name="Substituent subsol 3"/>
          <p:cNvSpPr>
            <a:spLocks noGrp="1"/>
          </p:cNvSpPr>
          <p:nvPr>
            <p:ph type="ftr" sz="quarter" idx="11"/>
          </p:nvPr>
        </p:nvSpPr>
        <p:spPr/>
        <p:txBody>
          <a:bodyPr/>
          <a:lstStyle/>
          <a:p>
            <a:endParaRPr lang="en-US"/>
          </a:p>
        </p:txBody>
      </p:sp>
      <p:sp>
        <p:nvSpPr>
          <p:cNvPr id="5" name="Substituent număr diapozitiv 4"/>
          <p:cNvSpPr>
            <a:spLocks noGrp="1"/>
          </p:cNvSpPr>
          <p:nvPr>
            <p:ph type="sldNum" sz="quarter" idx="12"/>
          </p:nvPr>
        </p:nvSpPr>
        <p:spPr>
          <a:xfrm>
            <a:off x="4343400" y="1036020"/>
            <a:ext cx="457200" cy="441325"/>
          </a:xfrm>
        </p:spPr>
        <p:txBody>
          <a:bodyPr/>
          <a:lstStyle/>
          <a:p>
            <a:fld id="{543DA583-032E-4115-B7EC-ABA11E13125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Necompletat">
    <p:spTree>
      <p:nvGrpSpPr>
        <p:cNvPr id="1" name=""/>
        <p:cNvGrpSpPr/>
        <p:nvPr/>
      </p:nvGrpSpPr>
      <p:grpSpPr>
        <a:xfrm>
          <a:off x="0" y="0"/>
          <a:ext cx="0" cy="0"/>
          <a:chOff x="0" y="0"/>
          <a:chExt cx="0" cy="0"/>
        </a:xfrm>
      </p:grpSpPr>
      <p:sp>
        <p:nvSpPr>
          <p:cNvPr id="7" name="Dreptunghi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Dreptunghi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Dreptunghi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Dreptunghi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reptunghi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Dreptunghi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Substituent dată 1"/>
          <p:cNvSpPr>
            <a:spLocks noGrp="1"/>
          </p:cNvSpPr>
          <p:nvPr>
            <p:ph type="dt" sz="half" idx="10"/>
          </p:nvPr>
        </p:nvSpPr>
        <p:spPr/>
        <p:txBody>
          <a:bodyPr/>
          <a:lstStyle/>
          <a:p>
            <a:fld id="{4DA85174-C416-435B-A93A-0AAF8D9FC8F7}" type="datetimeFigureOut">
              <a:rPr lang="en-US" smtClean="0"/>
              <a:pPr/>
              <a:t>5/24/2018</a:t>
            </a:fld>
            <a:endParaRPr lang="en-US"/>
          </a:p>
        </p:txBody>
      </p:sp>
      <p:sp>
        <p:nvSpPr>
          <p:cNvPr id="3" name="Substituent subsol 2"/>
          <p:cNvSpPr>
            <a:spLocks noGrp="1"/>
          </p:cNvSpPr>
          <p:nvPr>
            <p:ph type="ftr" sz="quarter" idx="11"/>
          </p:nvPr>
        </p:nvSpPr>
        <p:spPr/>
        <p:txBody>
          <a:bodyPr/>
          <a:lstStyle/>
          <a:p>
            <a:endParaRPr lang="en-US"/>
          </a:p>
        </p:txBody>
      </p:sp>
      <p:sp>
        <p:nvSpPr>
          <p:cNvPr id="4" name="Substituent număr diapozitiv 3"/>
          <p:cNvSpPr>
            <a:spLocks noGrp="1"/>
          </p:cNvSpPr>
          <p:nvPr>
            <p:ph type="sldNum" sz="quarter" idx="12"/>
          </p:nvPr>
        </p:nvSpPr>
        <p:spPr>
          <a:xfrm>
            <a:off x="4267200" y="6324600"/>
            <a:ext cx="609600" cy="441324"/>
          </a:xfrm>
        </p:spPr>
        <p:txBody>
          <a:bodyPr/>
          <a:lstStyle>
            <a:lvl1pPr>
              <a:defRPr>
                <a:solidFill>
                  <a:srgbClr val="FFFFFF"/>
                </a:solidFill>
              </a:defRPr>
            </a:lvl1pPr>
          </a:lstStyle>
          <a:p>
            <a:fld id="{543DA583-032E-4115-B7EC-ABA11E13125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ținut cu legendă">
    <p:bg>
      <p:bgRef idx="1001">
        <a:schemeClr val="bg1"/>
      </p:bgRef>
    </p:bg>
    <p:spTree>
      <p:nvGrpSpPr>
        <p:cNvPr id="1" name=""/>
        <p:cNvGrpSpPr/>
        <p:nvPr/>
      </p:nvGrpSpPr>
      <p:grpSpPr>
        <a:xfrm>
          <a:off x="0" y="0"/>
          <a:ext cx="0" cy="0"/>
          <a:chOff x="0" y="0"/>
          <a:chExt cx="0" cy="0"/>
        </a:xfrm>
      </p:grpSpPr>
      <p:sp>
        <p:nvSpPr>
          <p:cNvPr id="19" name="Dreptunghi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Dreptunghi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Dreptunghi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Dreptunghi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Dreptunghi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Dreptunghi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u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ro-RO"/>
              <a:t>Faceți clic pentru a edita stilul de titlu Coordonator</a:t>
            </a:r>
            <a:endParaRPr kumimoji="0" lang="en-US"/>
          </a:p>
        </p:txBody>
      </p:sp>
      <p:sp>
        <p:nvSpPr>
          <p:cNvPr id="3" name="Substituent text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o-RO"/>
              <a:t>Faceți clic pentru a edita stilurile de text Coordonator</a:t>
            </a:r>
          </a:p>
        </p:txBody>
      </p:sp>
      <p:sp>
        <p:nvSpPr>
          <p:cNvPr id="8" name="Dreptunghi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ector drept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Substituent conținut 19"/>
          <p:cNvSpPr>
            <a:spLocks noGrp="1"/>
          </p:cNvSpPr>
          <p:nvPr>
            <p:ph sz="quarter" idx="1"/>
          </p:nvPr>
        </p:nvSpPr>
        <p:spPr>
          <a:xfrm>
            <a:off x="3124200" y="685800"/>
            <a:ext cx="5638800" cy="5410200"/>
          </a:xfrm>
        </p:spPr>
        <p:txBody>
          <a:bodyPr/>
          <a:lstStyle/>
          <a:p>
            <a:pPr lvl="0" eaLnBrk="1" latinLnBrk="0" hangingPunct="1"/>
            <a:r>
              <a:rPr lang="ro-RO"/>
              <a:t>Faceți clic pentru a edita stilurile de text Coordonator</a:t>
            </a:r>
          </a:p>
          <a:p>
            <a:pPr lvl="1" eaLnBrk="1" latinLnBrk="0" hangingPunct="1"/>
            <a:r>
              <a:rPr lang="ro-RO"/>
              <a:t>Al doilea nivel</a:t>
            </a:r>
          </a:p>
          <a:p>
            <a:pPr lvl="2" eaLnBrk="1" latinLnBrk="0" hangingPunct="1"/>
            <a:r>
              <a:rPr lang="ro-RO"/>
              <a:t>Al treilea nivel</a:t>
            </a:r>
          </a:p>
          <a:p>
            <a:pPr lvl="3" eaLnBrk="1" latinLnBrk="0" hangingPunct="1"/>
            <a:r>
              <a:rPr lang="ro-RO"/>
              <a:t>Al patrulea nivel</a:t>
            </a:r>
          </a:p>
          <a:p>
            <a:pPr lvl="4" eaLnBrk="1" latinLnBrk="0" hangingPunct="1"/>
            <a:r>
              <a:rPr lang="ro-RO"/>
              <a:t>Al cincilea nivel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ubstituent număr diapozitiv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543DA583-032E-4115-B7EC-ABA11E131250}" type="slidenum">
              <a:rPr lang="en-US" smtClean="0"/>
              <a:pPr/>
              <a:t>‹#›</a:t>
            </a:fld>
            <a:endParaRPr lang="en-US"/>
          </a:p>
        </p:txBody>
      </p:sp>
      <p:sp>
        <p:nvSpPr>
          <p:cNvPr id="21" name="Dreptunghi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Substituent dată 4"/>
          <p:cNvSpPr>
            <a:spLocks noGrp="1"/>
          </p:cNvSpPr>
          <p:nvPr>
            <p:ph type="dt" sz="half" idx="10"/>
          </p:nvPr>
        </p:nvSpPr>
        <p:spPr/>
        <p:txBody>
          <a:bodyPr/>
          <a:lstStyle/>
          <a:p>
            <a:fld id="{4DA85174-C416-435B-A93A-0AAF8D9FC8F7}" type="datetimeFigureOut">
              <a:rPr lang="en-US" smtClean="0"/>
              <a:pPr/>
              <a:t>5/24/2018</a:t>
            </a:fld>
            <a:endParaRPr lang="en-US"/>
          </a:p>
        </p:txBody>
      </p:sp>
      <p:sp>
        <p:nvSpPr>
          <p:cNvPr id="6" name="Substituent subsol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ine cu legendă">
    <p:spTree>
      <p:nvGrpSpPr>
        <p:cNvPr id="1" name=""/>
        <p:cNvGrpSpPr/>
        <p:nvPr/>
      </p:nvGrpSpPr>
      <p:grpSpPr>
        <a:xfrm>
          <a:off x="0" y="0"/>
          <a:ext cx="0" cy="0"/>
          <a:chOff x="0" y="0"/>
          <a:chExt cx="0" cy="0"/>
        </a:xfrm>
      </p:grpSpPr>
      <p:sp>
        <p:nvSpPr>
          <p:cNvPr id="21" name="Conector drept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Dreptunghi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Dreptunghi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Dreptunghi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Dreptunghi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Dreptunghi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Dreptunghi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Dreptunghi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ubstituent număr diapozitiv 6"/>
          <p:cNvSpPr>
            <a:spLocks noGrp="1"/>
          </p:cNvSpPr>
          <p:nvPr>
            <p:ph type="sldNum" sz="quarter" idx="12"/>
          </p:nvPr>
        </p:nvSpPr>
        <p:spPr>
          <a:xfrm>
            <a:off x="1371600" y="312738"/>
            <a:ext cx="457200" cy="441325"/>
          </a:xfrm>
        </p:spPr>
        <p:txBody>
          <a:bodyPr/>
          <a:lstStyle/>
          <a:p>
            <a:fld id="{543DA583-032E-4115-B7EC-ABA11E131250}" type="slidenum">
              <a:rPr lang="en-US" smtClean="0"/>
              <a:pPr/>
              <a:t>‹#›</a:t>
            </a:fld>
            <a:endParaRPr lang="en-US"/>
          </a:p>
        </p:txBody>
      </p:sp>
      <p:sp>
        <p:nvSpPr>
          <p:cNvPr id="2" name="Titlu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ro-RO"/>
              <a:t>Faceți clic pentru a edita stilul de titlu Coordonator</a:t>
            </a:r>
            <a:endParaRPr kumimoji="0" lang="en-US"/>
          </a:p>
        </p:txBody>
      </p:sp>
      <p:sp>
        <p:nvSpPr>
          <p:cNvPr id="3" name="Substituent imagine 2"/>
          <p:cNvSpPr>
            <a:spLocks noGrp="1"/>
          </p:cNvSpPr>
          <p:nvPr>
            <p:ph type="pic" idx="1"/>
          </p:nvPr>
        </p:nvSpPr>
        <p:spPr>
          <a:xfrm>
            <a:off x="3000375" y="609600"/>
            <a:ext cx="5867400" cy="4267200"/>
          </a:xfrm>
        </p:spPr>
        <p:txBody>
          <a:bodyPr/>
          <a:lstStyle>
            <a:lvl1pPr marL="0" indent="0">
              <a:buNone/>
              <a:defRPr sz="3200"/>
            </a:lvl1pPr>
          </a:lstStyle>
          <a:p>
            <a:r>
              <a:rPr kumimoji="0" lang="ro-RO"/>
              <a:t>Faceți clic pe pictogramă pentru a adăuga o imagine</a:t>
            </a:r>
            <a:endParaRPr kumimoji="0" lang="en-US" dirty="0"/>
          </a:p>
        </p:txBody>
      </p:sp>
      <p:sp>
        <p:nvSpPr>
          <p:cNvPr id="4" name="Substituent text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o-RO"/>
              <a:t>Faceți clic pentru a edita stilurile de text Coordonator</a:t>
            </a:r>
          </a:p>
        </p:txBody>
      </p:sp>
      <p:sp>
        <p:nvSpPr>
          <p:cNvPr id="22" name="Dreptunghi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Substituent dată 4"/>
          <p:cNvSpPr>
            <a:spLocks noGrp="1"/>
          </p:cNvSpPr>
          <p:nvPr>
            <p:ph type="dt" sz="half" idx="10"/>
          </p:nvPr>
        </p:nvSpPr>
        <p:spPr>
          <a:xfrm>
            <a:off x="5788152" y="6404984"/>
            <a:ext cx="3044952" cy="365760"/>
          </a:xfrm>
        </p:spPr>
        <p:txBody>
          <a:bodyPr/>
          <a:lstStyle/>
          <a:p>
            <a:fld id="{4DA85174-C416-435B-A93A-0AAF8D9FC8F7}" type="datetimeFigureOut">
              <a:rPr lang="en-US" smtClean="0"/>
              <a:pPr/>
              <a:t>5/24/2018</a:t>
            </a:fld>
            <a:endParaRPr lang="en-US"/>
          </a:p>
        </p:txBody>
      </p:sp>
      <p:sp>
        <p:nvSpPr>
          <p:cNvPr id="6" name="Substituent subsol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Dreptunghi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Dreptunghi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Dreptunghi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Dreptunghi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Dreptunghi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Substituent dată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DA85174-C416-435B-A93A-0AAF8D9FC8F7}" type="datetimeFigureOut">
              <a:rPr lang="en-US" smtClean="0"/>
              <a:pPr/>
              <a:t>5/24/2018</a:t>
            </a:fld>
            <a:endParaRPr lang="en-US"/>
          </a:p>
        </p:txBody>
      </p:sp>
      <p:sp>
        <p:nvSpPr>
          <p:cNvPr id="3" name="Substituent subsol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Dreptunghi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ector drept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ubstituent număr diapozitiv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543DA583-032E-4115-B7EC-ABA11E131250}" type="slidenum">
              <a:rPr lang="en-US" smtClean="0"/>
              <a:pPr/>
              <a:t>‹#›</a:t>
            </a:fld>
            <a:endParaRPr lang="en-US"/>
          </a:p>
        </p:txBody>
      </p:sp>
      <p:sp>
        <p:nvSpPr>
          <p:cNvPr id="22" name="Substituent titlu 21"/>
          <p:cNvSpPr>
            <a:spLocks noGrp="1"/>
          </p:cNvSpPr>
          <p:nvPr>
            <p:ph type="title"/>
          </p:nvPr>
        </p:nvSpPr>
        <p:spPr>
          <a:xfrm>
            <a:off x="301752" y="228600"/>
            <a:ext cx="8534400" cy="758952"/>
          </a:xfrm>
          <a:prstGeom prst="rect">
            <a:avLst/>
          </a:prstGeom>
        </p:spPr>
        <p:txBody>
          <a:bodyPr vert="horz" anchor="b">
            <a:normAutofit/>
          </a:bodyPr>
          <a:lstStyle/>
          <a:p>
            <a:r>
              <a:rPr kumimoji="0" lang="ro-RO"/>
              <a:t>Faceți clic pentru a edita stilul de titlu Coordonator</a:t>
            </a:r>
            <a:endParaRPr kumimoji="0" lang="en-US"/>
          </a:p>
        </p:txBody>
      </p:sp>
      <p:sp>
        <p:nvSpPr>
          <p:cNvPr id="13" name="Substituent text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o-RO"/>
              <a:t>Faceți clic pentru a edita stilurile de text Coordonator</a:t>
            </a:r>
          </a:p>
          <a:p>
            <a:pPr lvl="1" eaLnBrk="1" latinLnBrk="0" hangingPunct="1"/>
            <a:r>
              <a:rPr kumimoji="0" lang="ro-RO"/>
              <a:t>Al doilea nivel</a:t>
            </a:r>
          </a:p>
          <a:p>
            <a:pPr lvl="2" eaLnBrk="1" latinLnBrk="0" hangingPunct="1"/>
            <a:r>
              <a:rPr kumimoji="0" lang="ro-RO"/>
              <a:t>Al treilea nivel</a:t>
            </a:r>
          </a:p>
          <a:p>
            <a:pPr lvl="3" eaLnBrk="1" latinLnBrk="0" hangingPunct="1"/>
            <a:r>
              <a:rPr kumimoji="0" lang="ro-RO"/>
              <a:t>Al patrulea nivel</a:t>
            </a:r>
          </a:p>
          <a:p>
            <a:pPr lvl="4" eaLnBrk="1" latinLnBrk="0" hangingPunct="1"/>
            <a:r>
              <a:rPr kumimoji="0" lang="ro-RO"/>
              <a:t>Al cincilea nivel</a:t>
            </a:r>
            <a:endParaRPr kumimoji="0"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chicagolandfoof.org/"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uwmedicine.org/"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comotion.uw.edu/what-we-do/comotion-labs/home/"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portseattle.org/"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seattlechamber.com/"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seattletradealliance.com/"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matter.health/"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imdc.org/" TargetMode="External"/><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1871.com/"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istcoalition.org/"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chicagolandchamber.org/"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hyperlink" Target="http://www.itagc.org/"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 misiune SUA lb ro"/>
          <p:cNvPicPr>
            <a:picLocks noChangeAspect="1" noChangeArrowheads="1"/>
          </p:cNvPicPr>
          <p:nvPr/>
        </p:nvPicPr>
        <p:blipFill>
          <a:blip r:embed="rId2" cstate="print"/>
          <a:srcRect l="57021"/>
          <a:stretch>
            <a:fillRect/>
          </a:stretch>
        </p:blipFill>
        <p:spPr bwMode="auto">
          <a:xfrm>
            <a:off x="5436096" y="908720"/>
            <a:ext cx="3147938" cy="2327151"/>
          </a:xfrm>
          <a:prstGeom prst="rect">
            <a:avLst/>
          </a:prstGeom>
          <a:noFill/>
          <a:ln w="9525">
            <a:noFill/>
            <a:miter lim="800000"/>
            <a:headEnd/>
            <a:tailEnd/>
          </a:ln>
        </p:spPr>
      </p:pic>
      <p:pic>
        <p:nvPicPr>
          <p:cNvPr id="1027" name="Picture 3" descr="silgla ccir centenar albastra EN"/>
          <p:cNvPicPr>
            <a:picLocks noChangeAspect="1" noChangeArrowheads="1"/>
          </p:cNvPicPr>
          <p:nvPr/>
        </p:nvPicPr>
        <p:blipFill>
          <a:blip r:embed="rId3" cstate="print"/>
          <a:srcRect/>
          <a:stretch>
            <a:fillRect/>
          </a:stretch>
        </p:blipFill>
        <p:spPr bwMode="auto">
          <a:xfrm>
            <a:off x="2195736" y="692696"/>
            <a:ext cx="895350" cy="1085850"/>
          </a:xfrm>
          <a:prstGeom prst="rect">
            <a:avLst/>
          </a:prstGeom>
          <a:noFill/>
          <a:ln w="9525">
            <a:noFill/>
            <a:miter lim="800000"/>
            <a:headEnd/>
            <a:tailEnd/>
          </a:ln>
        </p:spPr>
      </p:pic>
      <p:sp>
        <p:nvSpPr>
          <p:cNvPr id="6" name="CasetăText 5"/>
          <p:cNvSpPr txBox="1"/>
          <p:nvPr/>
        </p:nvSpPr>
        <p:spPr>
          <a:xfrm>
            <a:off x="323528" y="1988840"/>
            <a:ext cx="5040560" cy="1077218"/>
          </a:xfrm>
          <a:prstGeom prst="rect">
            <a:avLst/>
          </a:prstGeom>
          <a:noFill/>
        </p:spPr>
        <p:txBody>
          <a:bodyPr wrap="square" rtlCol="0">
            <a:spAutoFit/>
          </a:bodyPr>
          <a:lstStyle/>
          <a:p>
            <a:pPr algn="ctr"/>
            <a:r>
              <a:rPr lang="ro-RO" sz="1600" b="1" cap="all" dirty="0">
                <a:latin typeface="Arial" panose="020B0604020202020204" pitchFamily="34" charset="0"/>
                <a:cs typeface="Arial" panose="020B0604020202020204" pitchFamily="34" charset="0"/>
              </a:rPr>
              <a:t>Business Mission to </a:t>
            </a:r>
            <a:r>
              <a:rPr lang="ro-RO" sz="1600" b="1" dirty="0">
                <a:latin typeface="Arial" panose="020B0604020202020204" pitchFamily="34" charset="0"/>
                <a:cs typeface="Arial" panose="020B0604020202020204" pitchFamily="34" charset="0"/>
              </a:rPr>
              <a:t>USA</a:t>
            </a:r>
          </a:p>
          <a:p>
            <a:pPr algn="ctr"/>
            <a:endParaRPr lang="ro-RO" sz="1600" b="1" dirty="0">
              <a:latin typeface="Arial" panose="020B0604020202020204" pitchFamily="34" charset="0"/>
              <a:cs typeface="Arial" panose="020B0604020202020204" pitchFamily="34" charset="0"/>
            </a:endParaRPr>
          </a:p>
          <a:p>
            <a:pPr algn="ctr"/>
            <a:r>
              <a:rPr lang="ro-RO" sz="1600"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Chicago, </a:t>
            </a:r>
            <a:r>
              <a:rPr lang="en-US" sz="1600"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Portland</a:t>
            </a:r>
            <a:r>
              <a:rPr lang="ro-RO" sz="1600"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&amp; Seattle</a:t>
            </a:r>
          </a:p>
          <a:p>
            <a:pPr algn="ctr"/>
            <a:r>
              <a:rPr lang="ro-RO" sz="1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September 22</a:t>
            </a:r>
            <a:r>
              <a:rPr lang="en-US" sz="1600" i="1" baseline="300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nd</a:t>
            </a:r>
            <a:r>
              <a:rPr lang="en-US" sz="1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o-RO" sz="1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29</a:t>
            </a:r>
            <a:r>
              <a:rPr lang="en-US" sz="1600" i="1" baseline="300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th</a:t>
            </a:r>
            <a:r>
              <a:rPr lang="ro-RO" sz="1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2018</a:t>
            </a:r>
            <a:endParaRPr lang="en-US" sz="1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CasetăText 6"/>
          <p:cNvSpPr txBox="1"/>
          <p:nvPr/>
        </p:nvSpPr>
        <p:spPr>
          <a:xfrm>
            <a:off x="467544" y="4005064"/>
            <a:ext cx="7992888" cy="1815882"/>
          </a:xfrm>
          <a:prstGeom prst="rect">
            <a:avLst/>
          </a:prstGeom>
          <a:noFill/>
        </p:spPr>
        <p:txBody>
          <a:bodyPr wrap="square" rtlCol="0">
            <a:spAutoFit/>
          </a:bodyPr>
          <a:lstStyle/>
          <a:p>
            <a:pPr algn="ctr"/>
            <a:r>
              <a:rPr lang="ro-RO" sz="1600" b="1" cap="all" dirty="0">
                <a:latin typeface="Arial" panose="020B0604020202020204" pitchFamily="34" charset="0"/>
                <a:cs typeface="Arial" panose="020B0604020202020204" pitchFamily="34" charset="0"/>
              </a:rPr>
              <a:t>BUSINESS</a:t>
            </a:r>
            <a:r>
              <a:rPr lang="en-US" sz="1600" b="1" cap="all" dirty="0">
                <a:latin typeface="Arial" panose="020B0604020202020204" pitchFamily="34" charset="0"/>
                <a:cs typeface="Arial" panose="020B0604020202020204" pitchFamily="34" charset="0"/>
              </a:rPr>
              <a:t> MISSION</a:t>
            </a:r>
            <a:r>
              <a:rPr lang="ro-RO" sz="1600" b="1" cap="all" dirty="0">
                <a:latin typeface="Arial" panose="020B0604020202020204" pitchFamily="34" charset="0"/>
                <a:cs typeface="Arial" panose="020B0604020202020204" pitchFamily="34" charset="0"/>
              </a:rPr>
              <a:t> </a:t>
            </a:r>
            <a:r>
              <a:rPr lang="en-US" sz="1600" b="1" cap="all" dirty="0">
                <a:latin typeface="Arial" panose="020B0604020202020204" pitchFamily="34" charset="0"/>
                <a:cs typeface="Arial" panose="020B0604020202020204" pitchFamily="34" charset="0"/>
              </a:rPr>
              <a:t>BENEFITS</a:t>
            </a:r>
            <a:endParaRPr lang="ro-RO" sz="1600" b="1" cap="all" dirty="0">
              <a:latin typeface="Arial" panose="020B0604020202020204" pitchFamily="34" charset="0"/>
              <a:cs typeface="Arial" panose="020B0604020202020204" pitchFamily="34" charset="0"/>
            </a:endParaRPr>
          </a:p>
          <a:p>
            <a:pPr algn="ctr"/>
            <a:endParaRPr lang="en-US" sz="1600" b="1" cap="all" dirty="0">
              <a:latin typeface="Arial" panose="020B0604020202020204" pitchFamily="34" charset="0"/>
              <a:cs typeface="Arial" panose="020B0604020202020204" pitchFamily="34" charset="0"/>
            </a:endParaRPr>
          </a:p>
          <a:p>
            <a:pPr marL="285750" indent="-285750" algn="ctr">
              <a:buFont typeface="Wingdings" panose="05000000000000000000" pitchFamily="2" charset="2"/>
              <a:buChar char="ü"/>
            </a:pPr>
            <a:r>
              <a:rPr lang="ro-RO" sz="1600" dirty="0">
                <a:latin typeface="Arial" panose="020B0604020202020204" pitchFamily="34" charset="0"/>
                <a:cs typeface="Arial" panose="020B0604020202020204" pitchFamily="34" charset="0"/>
              </a:rPr>
              <a:t>Exchange of know-how </a:t>
            </a:r>
            <a:r>
              <a:rPr lang="ro-RO" sz="1600" dirty="0" err="1">
                <a:latin typeface="Arial" panose="020B0604020202020204" pitchFamily="34" charset="0"/>
                <a:cs typeface="Arial" panose="020B0604020202020204" pitchFamily="34" charset="0"/>
              </a:rPr>
              <a:t>and</a:t>
            </a:r>
            <a:r>
              <a:rPr lang="ro-RO" sz="1600" dirty="0">
                <a:latin typeface="Arial" panose="020B0604020202020204" pitchFamily="34" charset="0"/>
                <a:cs typeface="Arial" panose="020B0604020202020204" pitchFamily="34" charset="0"/>
              </a:rPr>
              <a:t> business model</a:t>
            </a:r>
          </a:p>
          <a:p>
            <a:pPr marL="285750" indent="-285750" algn="ctr">
              <a:buFont typeface="Wingdings" panose="05000000000000000000" pitchFamily="2" charset="2"/>
              <a:buChar char="ü"/>
            </a:pPr>
            <a:r>
              <a:rPr lang="en-US" sz="1600" dirty="0">
                <a:latin typeface="Arial" panose="020B0604020202020204" pitchFamily="34" charset="0"/>
                <a:cs typeface="Arial" panose="020B0604020202020204" pitchFamily="34" charset="0"/>
              </a:rPr>
              <a:t>One-to-one meetings</a:t>
            </a:r>
          </a:p>
          <a:p>
            <a:pPr marL="285750" indent="-285750" algn="ctr">
              <a:buFont typeface="Wingdings" panose="05000000000000000000" pitchFamily="2" charset="2"/>
              <a:buChar char="ü"/>
            </a:pPr>
            <a:r>
              <a:rPr lang="ro-RO" sz="1600" dirty="0">
                <a:latin typeface="Arial" panose="020B0604020202020204" pitchFamily="34" charset="0"/>
                <a:cs typeface="Arial" panose="020B0604020202020204" pitchFamily="34" charset="0"/>
              </a:rPr>
              <a:t>R</a:t>
            </a:r>
            <a:r>
              <a:rPr lang="en-US" sz="1600" dirty="0">
                <a:latin typeface="Arial" panose="020B0604020202020204" pitchFamily="34" charset="0"/>
                <a:cs typeface="Arial" panose="020B0604020202020204" pitchFamily="34" charset="0"/>
              </a:rPr>
              <a:t>roundtables with the business community on local business practices and opportunities</a:t>
            </a:r>
          </a:p>
          <a:p>
            <a:pPr marL="285750" indent="-285750" algn="ctr">
              <a:buFont typeface="Wingdings" panose="05000000000000000000" pitchFamily="2" charset="2"/>
              <a:buChar char="ü"/>
            </a:pPr>
            <a:r>
              <a:rPr lang="en-US" sz="1600" dirty="0">
                <a:latin typeface="Arial" panose="020B0604020202020204" pitchFamily="34" charset="0"/>
                <a:cs typeface="Arial" panose="020B0604020202020204" pitchFamily="34" charset="0"/>
              </a:rPr>
              <a:t>Site visits to local facilities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tăText 3"/>
          <p:cNvSpPr txBox="1"/>
          <p:nvPr/>
        </p:nvSpPr>
        <p:spPr>
          <a:xfrm>
            <a:off x="539552" y="1104426"/>
            <a:ext cx="2592288" cy="553998"/>
          </a:xfrm>
          <a:prstGeom prst="rect">
            <a:avLst/>
          </a:prstGeom>
          <a:noFill/>
        </p:spPr>
        <p:txBody>
          <a:bodyPr wrap="square" rtlCol="0">
            <a:spAutoFit/>
          </a:bodyPr>
          <a:lstStyle/>
          <a:p>
            <a:pPr algn="ctr"/>
            <a:r>
              <a:rPr lang="ro-RO" sz="1500" b="1" dirty="0">
                <a:solidFill>
                  <a:srgbClr val="FF0000"/>
                </a:solidFill>
                <a:latin typeface="Arial" panose="020B0604020202020204" pitchFamily="34" charset="0"/>
                <a:cs typeface="Arial" panose="020B0604020202020204" pitchFamily="34" charset="0"/>
              </a:rPr>
              <a:t>CHICAGO </a:t>
            </a:r>
            <a:r>
              <a:rPr lang="en-US" sz="1500" b="1" dirty="0">
                <a:solidFill>
                  <a:srgbClr val="FF0000"/>
                </a:solidFill>
                <a:latin typeface="Arial" panose="020B0604020202020204" pitchFamily="34" charset="0"/>
                <a:cs typeface="Arial" panose="020B0604020202020204" pitchFamily="34" charset="0"/>
              </a:rPr>
              <a:t>FOOD INDUSTRY</a:t>
            </a:r>
            <a:endParaRPr lang="en-US" sz="1500" dirty="0">
              <a:solidFill>
                <a:srgbClr val="FF0000"/>
              </a:solidFill>
              <a:latin typeface="Arial" panose="020B0604020202020204" pitchFamily="34" charset="0"/>
              <a:cs typeface="Arial" panose="020B0604020202020204" pitchFamily="34" charset="0"/>
            </a:endParaRPr>
          </a:p>
        </p:txBody>
      </p:sp>
      <p:sp>
        <p:nvSpPr>
          <p:cNvPr id="5" name="Dreptunghi 4"/>
          <p:cNvSpPr/>
          <p:nvPr/>
        </p:nvSpPr>
        <p:spPr>
          <a:xfrm>
            <a:off x="395536" y="2148204"/>
            <a:ext cx="8208912" cy="4016484"/>
          </a:xfrm>
          <a:prstGeom prst="rect">
            <a:avLst/>
          </a:prstGeom>
        </p:spPr>
        <p:txBody>
          <a:bodyPr wrap="square" numCol="1" anchor="ctr">
            <a:spAutoFit/>
          </a:bodyPr>
          <a:lstStyle/>
          <a:p>
            <a:pPr algn="just"/>
            <a:endParaRPr lang="en-US" sz="1500" b="1" dirty="0">
              <a:latin typeface="Arial" panose="020B0604020202020204" pitchFamily="34" charset="0"/>
              <a:cs typeface="Arial" panose="020B0604020202020204" pitchFamily="34" charset="0"/>
            </a:endParaRPr>
          </a:p>
          <a:p>
            <a:pPr algn="just"/>
            <a:endParaRPr lang="ro-RO" sz="1500" b="1" dirty="0">
              <a:latin typeface="Arial" panose="020B0604020202020204" pitchFamily="34" charset="0"/>
              <a:cs typeface="Arial" panose="020B0604020202020204" pitchFamily="34" charset="0"/>
            </a:endParaRPr>
          </a:p>
          <a:p>
            <a:pPr algn="ctr"/>
            <a:r>
              <a:rPr lang="ro-RO" sz="1500" b="1" dirty="0">
                <a:latin typeface="Arial" panose="020B0604020202020204" pitchFamily="34" charset="0"/>
                <a:cs typeface="Arial" panose="020B0604020202020204" pitchFamily="34" charset="0"/>
              </a:rPr>
              <a:t>Chicagoland </a:t>
            </a:r>
            <a:r>
              <a:rPr lang="en-US" sz="1500" b="1" dirty="0">
                <a:latin typeface="Arial" panose="020B0604020202020204" pitchFamily="34" charset="0"/>
                <a:cs typeface="Arial" panose="020B0604020202020204" pitchFamily="34" charset="0"/>
              </a:rPr>
              <a:t>Food &amp; Beverages Network</a:t>
            </a:r>
            <a:endParaRPr lang="en-US" sz="1500" dirty="0">
              <a:latin typeface="Arial" panose="020B0604020202020204" pitchFamily="34" charset="0"/>
              <a:cs typeface="Arial" panose="020B0604020202020204" pitchFamily="34" charset="0"/>
            </a:endParaRPr>
          </a:p>
          <a:p>
            <a:pPr algn="ctr"/>
            <a:endParaRPr lang="ro-RO" sz="1500" i="1"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sz="1500" dirty="0">
                <a:latin typeface="Arial" panose="020B0604020202020204" pitchFamily="34" charset="0"/>
                <a:cs typeface="Arial" panose="020B0604020202020204" pitchFamily="34" charset="0"/>
              </a:rPr>
              <a:t>Chicagoland’s Food and Beverage industry is the second largest in the US. Approximately 4,500 firms make up the cluster, accounting for 130,000 employees and $32 billion in sales.</a:t>
            </a:r>
          </a:p>
          <a:p>
            <a:pPr marL="285750" indent="-285750" algn="just">
              <a:buFont typeface="Wingdings" panose="05000000000000000000" pitchFamily="2" charset="2"/>
              <a:buChar char="Ø"/>
            </a:pPr>
            <a:endParaRPr lang="en-US" sz="15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sz="1500" dirty="0">
                <a:latin typeface="Arial" panose="020B0604020202020204" pitchFamily="34" charset="0"/>
                <a:cs typeface="Arial" panose="020B0604020202020204" pitchFamily="34" charset="0"/>
              </a:rPr>
              <a:t>Chicagoland Food &amp; Beverage Network includes dozens of business types making a wide range of food products including: Baked Goods; Specialty Food and Ingredients; Beverages; Meat, Poultry and Seafood Processing; Candy and Chocolate; Dairy Products; Packaged Fruits and Vegetables; Milling and Refining of Cereals, Oilseeds and Sugar.</a:t>
            </a:r>
          </a:p>
          <a:p>
            <a:pPr algn="just"/>
            <a:endParaRPr lang="en-US" sz="15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sz="1500" dirty="0">
                <a:latin typeface="Arial" panose="020B0604020202020204" pitchFamily="34" charset="0"/>
                <a:cs typeface="Arial" panose="020B0604020202020204" pitchFamily="34" charset="0"/>
              </a:rPr>
              <a:t>It also includes suppliers of packaging materials, equipment, machinery and transportation services, and the full range consulting and support services that are critical to supporting food and beverage companies and bringing their products to the marketplace.</a:t>
            </a:r>
          </a:p>
          <a:p>
            <a:pPr marL="285750" indent="-285750" algn="just">
              <a:buFont typeface="Wingdings" panose="05000000000000000000" pitchFamily="2" charset="2"/>
              <a:buChar char="Ø"/>
            </a:pPr>
            <a:r>
              <a:rPr lang="ro-RO" sz="1500" dirty="0">
                <a:latin typeface="Arial" panose="020B0604020202020204" pitchFamily="34" charset="0"/>
                <a:cs typeface="Arial" panose="020B0604020202020204" pitchFamily="34" charset="0"/>
                <a:hlinkClick r:id="rId2"/>
              </a:rPr>
              <a:t>www.chicagoland</a:t>
            </a:r>
            <a:r>
              <a:rPr lang="en-US" sz="1500" dirty="0" err="1">
                <a:latin typeface="Arial" panose="020B0604020202020204" pitchFamily="34" charset="0"/>
                <a:cs typeface="Arial" panose="020B0604020202020204" pitchFamily="34" charset="0"/>
                <a:hlinkClick r:id="rId2"/>
              </a:rPr>
              <a:t>foof</a:t>
            </a:r>
            <a:r>
              <a:rPr lang="ro-RO" sz="1500" dirty="0">
                <a:latin typeface="Arial" panose="020B0604020202020204" pitchFamily="34" charset="0"/>
                <a:cs typeface="Arial" panose="020B0604020202020204" pitchFamily="34" charset="0"/>
                <a:hlinkClick r:id="rId2"/>
              </a:rPr>
              <a:t>.org</a:t>
            </a:r>
            <a:r>
              <a:rPr lang="en-US" sz="1500" dirty="0">
                <a:latin typeface="Arial" panose="020B0604020202020204" pitchFamily="34" charset="0"/>
                <a:cs typeface="Arial" panose="020B0604020202020204" pitchFamily="34" charset="0"/>
              </a:rPr>
              <a:t> </a:t>
            </a:r>
            <a:r>
              <a:rPr lang="ro-RO" sz="1500" dirty="0">
                <a:latin typeface="Arial" panose="020B0604020202020204" pitchFamily="34" charset="0"/>
                <a:cs typeface="Arial" panose="020B0604020202020204" pitchFamily="34" charset="0"/>
              </a:rPr>
              <a:t> </a:t>
            </a:r>
            <a:endParaRPr lang="en-US" sz="1500" dirty="0">
              <a:latin typeface="Arial" panose="020B0604020202020204" pitchFamily="34" charset="0"/>
              <a:cs typeface="Arial" panose="020B0604020202020204" pitchFamily="34" charset="0"/>
            </a:endParaRPr>
          </a:p>
          <a:p>
            <a:pPr algn="just"/>
            <a:endParaRPr lang="en-US" sz="1500" dirty="0">
              <a:latin typeface="Arial" panose="020B0604020202020204" pitchFamily="34" charset="0"/>
              <a:cs typeface="Arial" panose="020B0604020202020204" pitchFamily="34" charset="0"/>
            </a:endParaRPr>
          </a:p>
        </p:txBody>
      </p:sp>
      <p:pic>
        <p:nvPicPr>
          <p:cNvPr id="1026" name="Picture 2" descr="https://chicagolandfood.org/resources/Pictures/logo_chicagoland.jpg">
            <a:extLst>
              <a:ext uri="{FF2B5EF4-FFF2-40B4-BE49-F238E27FC236}">
                <a16:creationId xmlns:a16="http://schemas.microsoft.com/office/drawing/2014/main" id="{55C92798-325F-42D2-9AE5-34C313CEC0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3330" y="1011260"/>
            <a:ext cx="1849388" cy="88770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196A233-CC93-462C-9FCD-8BFE890104D6}"/>
              </a:ext>
            </a:extLst>
          </p:cNvPr>
          <p:cNvSpPr/>
          <p:nvPr/>
        </p:nvSpPr>
        <p:spPr>
          <a:xfrm>
            <a:off x="2213992" y="253986"/>
            <a:ext cx="4572000" cy="553998"/>
          </a:xfrm>
          <a:prstGeom prst="rect">
            <a:avLst/>
          </a:prstGeom>
        </p:spPr>
        <p:txBody>
          <a:bodyPr>
            <a:spAutoFit/>
          </a:bodyPr>
          <a:lstStyle/>
          <a:p>
            <a:pPr lvl="0" algn="ctr"/>
            <a:r>
              <a:rPr lang="en-US" sz="1500" b="1" dirty="0">
                <a:solidFill>
                  <a:srgbClr val="8CADAE">
                    <a:lumMod val="75000"/>
                  </a:srgbClr>
                </a:solidFill>
                <a:latin typeface="Lucida Bright" panose="02040602050505020304" pitchFamily="18" charset="0"/>
                <a:cs typeface="Arial" panose="020B0604020202020204" pitchFamily="34" charset="0"/>
              </a:rPr>
              <a:t>TENTATIVE </a:t>
            </a:r>
          </a:p>
          <a:p>
            <a:pPr lvl="0" algn="ctr"/>
            <a:r>
              <a:rPr lang="en-US" sz="1500" b="1" dirty="0">
                <a:solidFill>
                  <a:srgbClr val="8CADAE">
                    <a:lumMod val="75000"/>
                  </a:srgbClr>
                </a:solidFill>
                <a:latin typeface="Lucida Bright" panose="02040602050505020304" pitchFamily="18" charset="0"/>
                <a:cs typeface="Arial" panose="020B0604020202020204" pitchFamily="34" charset="0"/>
              </a:rPr>
              <a:t>PROGRAM </a:t>
            </a:r>
          </a:p>
        </p:txBody>
      </p:sp>
    </p:spTree>
    <p:extLst>
      <p:ext uri="{BB962C8B-B14F-4D97-AF65-F5344CB8AC3E}">
        <p14:creationId xmlns:p14="http://schemas.microsoft.com/office/powerpoint/2010/main" val="3851826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reptunghi 6"/>
          <p:cNvSpPr/>
          <p:nvPr/>
        </p:nvSpPr>
        <p:spPr>
          <a:xfrm>
            <a:off x="341784" y="1831032"/>
            <a:ext cx="8460431" cy="6294031"/>
          </a:xfrm>
          <a:prstGeom prst="rect">
            <a:avLst/>
          </a:prstGeom>
        </p:spPr>
        <p:txBody>
          <a:bodyPr wrap="square" numCol="1" anchor="ctr">
            <a:spAutoFit/>
          </a:bodyPr>
          <a:lstStyle/>
          <a:p>
            <a:pPr algn="ctr"/>
            <a:r>
              <a:rPr lang="en-US" sz="1300" b="1" dirty="0">
                <a:latin typeface="Arial" panose="020B0604020202020204" pitchFamily="34" charset="0"/>
                <a:cs typeface="Arial" panose="020B0604020202020204" pitchFamily="34" charset="0"/>
              </a:rPr>
              <a:t>Why Seattle</a:t>
            </a:r>
            <a:r>
              <a:rPr lang="ro-RO" sz="1300" b="1" dirty="0">
                <a:latin typeface="Arial" panose="020B0604020202020204" pitchFamily="34" charset="0"/>
                <a:cs typeface="Arial" panose="020B0604020202020204" pitchFamily="34" charset="0"/>
              </a:rPr>
              <a:t>?</a:t>
            </a:r>
            <a:endParaRPr lang="en-US" sz="1300" b="1"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en-US" sz="1300" b="1" dirty="0">
                <a:latin typeface="Arial" panose="020B0604020202020204" pitchFamily="34" charset="0"/>
                <a:cs typeface="Arial" panose="020B0604020202020204" pitchFamily="34" charset="0"/>
              </a:rPr>
              <a:t>Healthcare</a:t>
            </a:r>
          </a:p>
          <a:p>
            <a:pPr marL="742950" lvl="1" indent="-285750" algn="just">
              <a:buFont typeface="Wingdings" panose="05000000000000000000" pitchFamily="2" charset="2"/>
              <a:buChar char="§"/>
            </a:pPr>
            <a:r>
              <a:rPr lang="en-US" sz="1300" dirty="0">
                <a:latin typeface="Arial" panose="020B0604020202020204" pitchFamily="34" charset="0"/>
                <a:cs typeface="Arial" panose="020B0604020202020204" pitchFamily="34" charset="0"/>
              </a:rPr>
              <a:t>Seattle healthcare system supports one of the world’s largest and most comprehensive medical research programs</a:t>
            </a:r>
          </a:p>
          <a:p>
            <a:pPr marL="742950" lvl="1" indent="-285750" algn="just">
              <a:buFont typeface="Wingdings" panose="05000000000000000000" pitchFamily="2" charset="2"/>
              <a:buChar char="§"/>
            </a:pPr>
            <a:r>
              <a:rPr lang="en-US" sz="1300" dirty="0">
                <a:latin typeface="Arial" panose="020B0604020202020204" pitchFamily="34" charset="0"/>
                <a:cs typeface="Arial" panose="020B0604020202020204" pitchFamily="34" charset="0"/>
              </a:rPr>
              <a:t>University of Washington is consistently ranked among the country's top leading institutions in medical research</a:t>
            </a:r>
          </a:p>
          <a:p>
            <a:pPr marL="742950" lvl="1" indent="-285750" algn="just">
              <a:buFont typeface="Wingdings" panose="05000000000000000000" pitchFamily="2" charset="2"/>
              <a:buChar char="§"/>
            </a:pPr>
            <a:r>
              <a:rPr lang="en-US" sz="1300" dirty="0">
                <a:latin typeface="Arial" panose="020B0604020202020204" pitchFamily="34" charset="0"/>
                <a:cs typeface="Arial" panose="020B0604020202020204" pitchFamily="34" charset="0"/>
              </a:rPr>
              <a:t>Harborview Medical Center is the only Level I trauma hospital in a region that includes Washington, Alaska, Montana, and Idaho</a:t>
            </a:r>
          </a:p>
          <a:p>
            <a:pPr lvl="1" algn="just"/>
            <a:endParaRPr lang="en-US" sz="13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en-US" sz="1300" b="1" dirty="0">
                <a:latin typeface="Arial" panose="020B0604020202020204" pitchFamily="34" charset="0"/>
                <a:cs typeface="Arial" panose="020B0604020202020204" pitchFamily="34" charset="0"/>
              </a:rPr>
              <a:t>IT&amp;C</a:t>
            </a:r>
          </a:p>
          <a:p>
            <a:pPr marL="742950" lvl="1" indent="-285750" algn="just">
              <a:buFont typeface="Wingdings" panose="05000000000000000000" pitchFamily="2" charset="2"/>
              <a:buChar char="§"/>
            </a:pPr>
            <a:r>
              <a:rPr lang="en-US" sz="1300" dirty="0">
                <a:latin typeface="Arial" panose="020B0604020202020204" pitchFamily="34" charset="0"/>
                <a:cs typeface="Arial" panose="020B0604020202020204" pitchFamily="34" charset="0"/>
              </a:rPr>
              <a:t>A fast-growing technology center with a stream of new software, biotechnology, and Internet companies</a:t>
            </a:r>
          </a:p>
          <a:p>
            <a:pPr marL="742950" lvl="1" indent="-285750" algn="just">
              <a:buFont typeface="Wingdings" panose="05000000000000000000" pitchFamily="2" charset="2"/>
              <a:buChar char="§"/>
            </a:pPr>
            <a:r>
              <a:rPr lang="en-US" sz="1300" dirty="0">
                <a:latin typeface="Arial" panose="020B0604020202020204" pitchFamily="34" charset="0"/>
                <a:cs typeface="Arial" panose="020B0604020202020204" pitchFamily="34" charset="0"/>
              </a:rPr>
              <a:t>Both Microsoft and Amazon were founded and established in the Seattle region</a:t>
            </a:r>
          </a:p>
          <a:p>
            <a:pPr lvl="1" algn="just"/>
            <a:endParaRPr lang="en-US" sz="13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en-US" sz="1300" b="1" dirty="0">
                <a:latin typeface="Arial" panose="020B0604020202020204" pitchFamily="34" charset="0"/>
                <a:cs typeface="Arial" panose="020B0604020202020204" pitchFamily="34" charset="0"/>
              </a:rPr>
              <a:t>Port Infrastructure</a:t>
            </a:r>
          </a:p>
          <a:p>
            <a:pPr marL="742950" lvl="1" indent="-285750" algn="just">
              <a:buFont typeface="Wingdings" panose="05000000000000000000" pitchFamily="2" charset="2"/>
              <a:buChar char="§"/>
            </a:pPr>
            <a:r>
              <a:rPr lang="en-US" sz="1300" dirty="0">
                <a:latin typeface="Arial" panose="020B0604020202020204" pitchFamily="34" charset="0"/>
                <a:cs typeface="Arial" panose="020B0604020202020204" pitchFamily="34" charset="0"/>
              </a:rPr>
              <a:t>Port of Seattle, also operating Seattle–Tacoma International Airport, is a major gateway for trade with Asia and cruises to Alaska</a:t>
            </a:r>
          </a:p>
          <a:p>
            <a:pPr marL="742950" lvl="1" indent="-285750" algn="just">
              <a:buFont typeface="Wingdings" panose="05000000000000000000" pitchFamily="2" charset="2"/>
              <a:buChar char="§"/>
            </a:pPr>
            <a:r>
              <a:rPr lang="en-US" sz="1300" dirty="0">
                <a:latin typeface="Arial" panose="020B0604020202020204" pitchFamily="34" charset="0"/>
                <a:cs typeface="Arial" panose="020B0604020202020204" pitchFamily="34" charset="0"/>
              </a:rPr>
              <a:t>It is the 8th largest port in the United States by its container capacity</a:t>
            </a:r>
          </a:p>
          <a:p>
            <a:pPr lvl="1" algn="just"/>
            <a:endParaRPr lang="en-US" sz="1300" b="1"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en-US" sz="1300" b="1" dirty="0">
                <a:latin typeface="Arial" panose="020B0604020202020204" pitchFamily="34" charset="0"/>
                <a:cs typeface="Arial" panose="020B0604020202020204" pitchFamily="34" charset="0"/>
              </a:rPr>
              <a:t>Aerospace</a:t>
            </a:r>
          </a:p>
          <a:p>
            <a:pPr marL="742950" lvl="1" indent="-285750" algn="just">
              <a:buFont typeface="Wingdings" panose="05000000000000000000" pitchFamily="2" charset="2"/>
              <a:buChar char="§"/>
            </a:pPr>
            <a:r>
              <a:rPr lang="en-US" sz="1300" dirty="0">
                <a:latin typeface="Arial" panose="020B0604020202020204" pitchFamily="34" charset="0"/>
                <a:cs typeface="Arial" panose="020B0604020202020204" pitchFamily="34" charset="0"/>
              </a:rPr>
              <a:t>Boeing company with its large aircraft manufacturing plants in Everton and Renton is the largest private employer in the Seattle metropolitan area</a:t>
            </a:r>
          </a:p>
          <a:p>
            <a:pPr lvl="1" algn="just"/>
            <a:endParaRPr lang="en-US" sz="1300" b="1" dirty="0">
              <a:latin typeface="Arial" panose="020B0604020202020204" pitchFamily="34" charset="0"/>
              <a:cs typeface="Arial" panose="020B0604020202020204" pitchFamily="34" charset="0"/>
            </a:endParaRPr>
          </a:p>
          <a:p>
            <a:pPr lvl="1" algn="just"/>
            <a:endParaRPr lang="en-US" sz="1300" b="1"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
            </a:pPr>
            <a:endParaRPr lang="en-US" sz="1300" b="1"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
            </a:pPr>
            <a:endParaRPr lang="en-US" sz="1300" dirty="0">
              <a:latin typeface="Arial" panose="020B0604020202020204" pitchFamily="34" charset="0"/>
              <a:cs typeface="Arial" panose="020B0604020202020204" pitchFamily="34" charset="0"/>
            </a:endParaRPr>
          </a:p>
          <a:p>
            <a:pPr algn="just"/>
            <a:endParaRPr lang="en-US" sz="1300" b="1" dirty="0">
              <a:latin typeface="Arial" panose="020B0604020202020204" pitchFamily="34" charset="0"/>
              <a:cs typeface="Arial" panose="020B0604020202020204" pitchFamily="34" charset="0"/>
            </a:endParaRPr>
          </a:p>
          <a:p>
            <a:pPr algn="just"/>
            <a:endParaRPr lang="ro-RO" sz="1300" b="1" dirty="0">
              <a:latin typeface="Arial" panose="020B0604020202020204" pitchFamily="34" charset="0"/>
              <a:cs typeface="Arial" panose="020B0604020202020204" pitchFamily="34" charset="0"/>
            </a:endParaRPr>
          </a:p>
          <a:p>
            <a:pPr algn="just"/>
            <a:endParaRPr lang="ro-RO" sz="13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endParaRPr lang="en-US" sz="1300" dirty="0">
              <a:latin typeface="Arial" panose="020B0604020202020204" pitchFamily="34" charset="0"/>
              <a:cs typeface="Arial" panose="020B0604020202020204" pitchFamily="34" charset="0"/>
            </a:endParaRPr>
          </a:p>
          <a:p>
            <a:pPr algn="just"/>
            <a:endParaRPr lang="en-US" sz="13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06B4C94A-45C1-477A-B160-2389228F3335}"/>
              </a:ext>
            </a:extLst>
          </p:cNvPr>
          <p:cNvPicPr>
            <a:picLocks noChangeAspect="1"/>
          </p:cNvPicPr>
          <p:nvPr/>
        </p:nvPicPr>
        <p:blipFill>
          <a:blip r:embed="rId2"/>
          <a:stretch>
            <a:fillRect/>
          </a:stretch>
        </p:blipFill>
        <p:spPr>
          <a:xfrm>
            <a:off x="467543" y="224523"/>
            <a:ext cx="2522331" cy="1418402"/>
          </a:xfrm>
          <a:prstGeom prst="rect">
            <a:avLst/>
          </a:prstGeom>
        </p:spPr>
      </p:pic>
      <p:pic>
        <p:nvPicPr>
          <p:cNvPr id="8" name="Picture 7">
            <a:extLst>
              <a:ext uri="{FF2B5EF4-FFF2-40B4-BE49-F238E27FC236}">
                <a16:creationId xmlns:a16="http://schemas.microsoft.com/office/drawing/2014/main" id="{DDEF7F5D-2CF5-4938-AFC5-18A3900C65FB}"/>
              </a:ext>
            </a:extLst>
          </p:cNvPr>
          <p:cNvPicPr>
            <a:picLocks noChangeAspect="1"/>
          </p:cNvPicPr>
          <p:nvPr/>
        </p:nvPicPr>
        <p:blipFill>
          <a:blip r:embed="rId3"/>
          <a:stretch>
            <a:fillRect/>
          </a:stretch>
        </p:blipFill>
        <p:spPr>
          <a:xfrm>
            <a:off x="3635896" y="224522"/>
            <a:ext cx="2088232" cy="1441874"/>
          </a:xfrm>
          <a:prstGeom prst="rect">
            <a:avLst/>
          </a:prstGeom>
        </p:spPr>
      </p:pic>
      <p:pic>
        <p:nvPicPr>
          <p:cNvPr id="9" name="Picture 8">
            <a:extLst>
              <a:ext uri="{FF2B5EF4-FFF2-40B4-BE49-F238E27FC236}">
                <a16:creationId xmlns:a16="http://schemas.microsoft.com/office/drawing/2014/main" id="{A55FC70D-10AC-4191-91EF-7CFD4F0A69EF}"/>
              </a:ext>
            </a:extLst>
          </p:cNvPr>
          <p:cNvPicPr>
            <a:picLocks noChangeAspect="1"/>
          </p:cNvPicPr>
          <p:nvPr/>
        </p:nvPicPr>
        <p:blipFill>
          <a:blip r:embed="rId4"/>
          <a:stretch>
            <a:fillRect/>
          </a:stretch>
        </p:blipFill>
        <p:spPr>
          <a:xfrm>
            <a:off x="6274368" y="224522"/>
            <a:ext cx="2217663" cy="1478442"/>
          </a:xfrm>
          <a:prstGeom prst="rect">
            <a:avLst/>
          </a:prstGeom>
        </p:spPr>
      </p:pic>
    </p:spTree>
    <p:extLst>
      <p:ext uri="{BB962C8B-B14F-4D97-AF65-F5344CB8AC3E}">
        <p14:creationId xmlns:p14="http://schemas.microsoft.com/office/powerpoint/2010/main" val="176441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tăText 3"/>
          <p:cNvSpPr txBox="1"/>
          <p:nvPr/>
        </p:nvSpPr>
        <p:spPr>
          <a:xfrm>
            <a:off x="560912" y="1026571"/>
            <a:ext cx="2263109" cy="784830"/>
          </a:xfrm>
          <a:prstGeom prst="rect">
            <a:avLst/>
          </a:prstGeom>
          <a:noFill/>
        </p:spPr>
        <p:txBody>
          <a:bodyPr wrap="square" rtlCol="0">
            <a:spAutoFit/>
          </a:bodyPr>
          <a:lstStyle/>
          <a:p>
            <a:pPr algn="ctr"/>
            <a:r>
              <a:rPr lang="en-US" sz="1500" b="1" dirty="0">
                <a:solidFill>
                  <a:srgbClr val="FF0000"/>
                </a:solidFill>
                <a:latin typeface="Arial" panose="020B0604020202020204" pitchFamily="34" charset="0"/>
                <a:cs typeface="Arial" panose="020B0604020202020204" pitchFamily="34" charset="0"/>
              </a:rPr>
              <a:t>SEATTLE</a:t>
            </a:r>
            <a:r>
              <a:rPr lang="ro-RO" sz="1500" b="1" dirty="0">
                <a:solidFill>
                  <a:srgbClr val="FF0000"/>
                </a:solidFill>
                <a:latin typeface="Arial" panose="020B0604020202020204" pitchFamily="34" charset="0"/>
                <a:cs typeface="Arial" panose="020B0604020202020204" pitchFamily="34" charset="0"/>
              </a:rPr>
              <a:t> HEALTH CARE INDUSTRY</a:t>
            </a:r>
          </a:p>
          <a:p>
            <a:pPr algn="ctr"/>
            <a:endParaRPr lang="en-US" sz="1500" dirty="0">
              <a:solidFill>
                <a:srgbClr val="FF0000"/>
              </a:solidFill>
              <a:latin typeface="Arial" panose="020B0604020202020204" pitchFamily="34" charset="0"/>
              <a:cs typeface="Arial" panose="020B0604020202020204" pitchFamily="34" charset="0"/>
            </a:endParaRPr>
          </a:p>
        </p:txBody>
      </p:sp>
      <p:sp>
        <p:nvSpPr>
          <p:cNvPr id="5" name="Dreptunghi 4"/>
          <p:cNvSpPr/>
          <p:nvPr/>
        </p:nvSpPr>
        <p:spPr>
          <a:xfrm>
            <a:off x="395536" y="2017443"/>
            <a:ext cx="8208912" cy="4616648"/>
          </a:xfrm>
          <a:prstGeom prst="rect">
            <a:avLst/>
          </a:prstGeom>
        </p:spPr>
        <p:txBody>
          <a:bodyPr wrap="square" numCol="1" anchor="ctr">
            <a:spAutoFit/>
          </a:bodyPr>
          <a:lstStyle/>
          <a:p>
            <a:pPr algn="ctr"/>
            <a:r>
              <a:rPr lang="en-US" sz="1400" b="1" dirty="0">
                <a:latin typeface="Arial" panose="020B0604020202020204" pitchFamily="34" charset="0"/>
                <a:cs typeface="Arial" panose="020B0604020202020204" pitchFamily="34" charset="0"/>
              </a:rPr>
              <a:t>UW Medicine</a:t>
            </a:r>
          </a:p>
          <a:p>
            <a:pPr algn="ctr"/>
            <a:endParaRPr lang="en-US" sz="1400" b="1"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sz="1400" dirty="0">
                <a:latin typeface="Arial" panose="020B0604020202020204" pitchFamily="34" charset="0"/>
                <a:cs typeface="Arial" panose="020B0604020202020204" pitchFamily="34" charset="0"/>
              </a:rPr>
              <a:t>A 30,000 members community advancing the excellence of their work in patient care, medical education and research.​​</a:t>
            </a:r>
          </a:p>
          <a:p>
            <a:pPr marL="285750" indent="-285750" algn="just">
              <a:buFont typeface="Wingdings" panose="05000000000000000000" pitchFamily="2" charset="2"/>
              <a:buChar char="Ø"/>
            </a:pPr>
            <a:endParaRPr lang="ro-RO" sz="14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sz="1400" dirty="0">
                <a:latin typeface="Arial" panose="020B0604020202020204" pitchFamily="34" charset="0"/>
                <a:cs typeface="Arial" panose="020B0604020202020204" pitchFamily="34" charset="0"/>
              </a:rPr>
              <a:t>UW Medicine’s four hospitals – Harborview Medical Center, Northwest Hospital &amp; Medical Center, University of Washington Medical Center and Valley Medical Center – admit more than 63,000 patients each year. UW Medicine provides outpatient care for more than 1.3 million patients each year at its 12 UW Neighborhood Clinics.</a:t>
            </a:r>
          </a:p>
          <a:p>
            <a:pPr algn="just"/>
            <a:endParaRPr lang="ro-RO" sz="14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sz="1400" dirty="0">
                <a:latin typeface="Arial" panose="020B0604020202020204" pitchFamily="34" charset="0"/>
                <a:cs typeface="Arial" panose="020B0604020202020204" pitchFamily="34" charset="0"/>
              </a:rPr>
              <a:t>The UW School of Medicine leads the internationally recognized, community-based WWAMI Program, serving the states of Washington, Wyoming, Alaska, Montana and Idaho. The School of Medicine has been ranked No. 1 in the nation in primary-care training for more than 20 years by U.S. News &amp; World Report. </a:t>
            </a:r>
          </a:p>
          <a:p>
            <a:pPr algn="just"/>
            <a:endParaRPr lang="en-US" sz="14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sz="1400" dirty="0">
                <a:latin typeface="Arial" panose="020B0604020202020204" pitchFamily="34" charset="0"/>
                <a:cs typeface="Arial" panose="020B0604020202020204" pitchFamily="34" charset="0"/>
              </a:rPr>
              <a:t>UW Medicine also includes Airlift Northwest and the UW Physicians practice group, the largest physician practice plan in the region.</a:t>
            </a:r>
          </a:p>
          <a:p>
            <a:pPr algn="just"/>
            <a:endParaRPr lang="en-US" sz="14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ro-RO" sz="1400" dirty="0">
                <a:latin typeface="Arial" panose="020B0604020202020204" pitchFamily="34" charset="0"/>
                <a:cs typeface="Arial" panose="020B0604020202020204" pitchFamily="34" charset="0"/>
                <a:hlinkClick r:id="rId2"/>
              </a:rPr>
              <a:t>www.uwmedicine.org</a:t>
            </a:r>
            <a:r>
              <a:rPr lang="en-US" sz="1400" dirty="0">
                <a:latin typeface="Arial" panose="020B0604020202020204" pitchFamily="34" charset="0"/>
                <a:cs typeface="Arial" panose="020B0604020202020204" pitchFamily="34" charset="0"/>
              </a:rPr>
              <a:t> </a:t>
            </a:r>
          </a:p>
          <a:p>
            <a:pPr marL="342900" indent="-342900" algn="just"/>
            <a:endParaRPr lang="en-US" sz="1400" dirty="0">
              <a:latin typeface="Arial" panose="020B0604020202020204" pitchFamily="34" charset="0"/>
              <a:cs typeface="Arial" panose="020B0604020202020204" pitchFamily="34" charset="0"/>
            </a:endParaRPr>
          </a:p>
          <a:p>
            <a:pPr algn="just"/>
            <a:endParaRPr lang="en-US" sz="1400" dirty="0">
              <a:latin typeface="Arial" panose="020B0604020202020204" pitchFamily="34" charset="0"/>
              <a:cs typeface="Arial" panose="020B0604020202020204" pitchFamily="34" charset="0"/>
            </a:endParaRPr>
          </a:p>
        </p:txBody>
      </p:sp>
      <p:pic>
        <p:nvPicPr>
          <p:cNvPr id="6" name="Picture 2" descr="Image result for UW MEDICINE LOGO">
            <a:extLst>
              <a:ext uri="{FF2B5EF4-FFF2-40B4-BE49-F238E27FC236}">
                <a16:creationId xmlns:a16="http://schemas.microsoft.com/office/drawing/2014/main" id="{097B3FD2-1BAF-4DEA-A098-E4CC72F6F82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8052" y="1094191"/>
            <a:ext cx="3124474" cy="51206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C6A8F00C-DD14-4F47-AD35-29D03151F263}"/>
              </a:ext>
            </a:extLst>
          </p:cNvPr>
          <p:cNvSpPr/>
          <p:nvPr/>
        </p:nvSpPr>
        <p:spPr>
          <a:xfrm>
            <a:off x="2213992" y="181761"/>
            <a:ext cx="4572000" cy="553998"/>
          </a:xfrm>
          <a:prstGeom prst="rect">
            <a:avLst/>
          </a:prstGeom>
        </p:spPr>
        <p:txBody>
          <a:bodyPr>
            <a:spAutoFit/>
          </a:bodyPr>
          <a:lstStyle/>
          <a:p>
            <a:pPr lvl="0" algn="ctr"/>
            <a:r>
              <a:rPr lang="en-US" sz="1500" b="1" dirty="0">
                <a:solidFill>
                  <a:srgbClr val="8CADAE">
                    <a:lumMod val="75000"/>
                  </a:srgbClr>
                </a:solidFill>
                <a:latin typeface="Lucida Bright" panose="02040602050505020304" pitchFamily="18" charset="0"/>
                <a:cs typeface="Arial" panose="020B0604020202020204" pitchFamily="34" charset="0"/>
              </a:rPr>
              <a:t>TENTATIVE </a:t>
            </a:r>
          </a:p>
          <a:p>
            <a:pPr lvl="0" algn="ctr"/>
            <a:r>
              <a:rPr lang="en-US" sz="1500" b="1" dirty="0">
                <a:solidFill>
                  <a:srgbClr val="8CADAE">
                    <a:lumMod val="75000"/>
                  </a:srgbClr>
                </a:solidFill>
                <a:latin typeface="Lucida Bright" panose="02040602050505020304" pitchFamily="18" charset="0"/>
                <a:cs typeface="Arial" panose="020B0604020202020204" pitchFamily="34" charset="0"/>
              </a:rPr>
              <a:t>PROGRAM </a:t>
            </a:r>
          </a:p>
        </p:txBody>
      </p:sp>
    </p:spTree>
    <p:extLst>
      <p:ext uri="{BB962C8B-B14F-4D97-AF65-F5344CB8AC3E}">
        <p14:creationId xmlns:p14="http://schemas.microsoft.com/office/powerpoint/2010/main" val="2576252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tăText 3"/>
          <p:cNvSpPr txBox="1"/>
          <p:nvPr/>
        </p:nvSpPr>
        <p:spPr>
          <a:xfrm>
            <a:off x="683568" y="1196752"/>
            <a:ext cx="2263109" cy="784830"/>
          </a:xfrm>
          <a:prstGeom prst="rect">
            <a:avLst/>
          </a:prstGeom>
          <a:noFill/>
        </p:spPr>
        <p:txBody>
          <a:bodyPr wrap="square" rtlCol="0">
            <a:spAutoFit/>
          </a:bodyPr>
          <a:lstStyle/>
          <a:p>
            <a:pPr algn="ctr"/>
            <a:r>
              <a:rPr lang="en-US" sz="1500" b="1" dirty="0">
                <a:solidFill>
                  <a:srgbClr val="FF0000"/>
                </a:solidFill>
                <a:latin typeface="Arial" panose="020B0604020202020204" pitchFamily="34" charset="0"/>
                <a:cs typeface="Arial" panose="020B0604020202020204" pitchFamily="34" charset="0"/>
              </a:rPr>
              <a:t>SEATTLE</a:t>
            </a:r>
            <a:r>
              <a:rPr lang="ro-RO" sz="1500" b="1" dirty="0">
                <a:solidFill>
                  <a:srgbClr val="FF0000"/>
                </a:solidFill>
                <a:latin typeface="Arial" panose="020B0604020202020204" pitchFamily="34" charset="0"/>
                <a:cs typeface="Arial" panose="020B0604020202020204" pitchFamily="34" charset="0"/>
              </a:rPr>
              <a:t> </a:t>
            </a:r>
            <a:r>
              <a:rPr lang="en-US" sz="1500" b="1" dirty="0">
                <a:solidFill>
                  <a:srgbClr val="FF0000"/>
                </a:solidFill>
                <a:latin typeface="Arial" panose="020B0604020202020204" pitchFamily="34" charset="0"/>
                <a:cs typeface="Arial" panose="020B0604020202020204" pitchFamily="34" charset="0"/>
              </a:rPr>
              <a:t>IT&amp;C </a:t>
            </a:r>
            <a:r>
              <a:rPr lang="ro-RO" sz="1500" b="1" dirty="0">
                <a:solidFill>
                  <a:srgbClr val="FF0000"/>
                </a:solidFill>
                <a:latin typeface="Arial" panose="020B0604020202020204" pitchFamily="34" charset="0"/>
                <a:cs typeface="Arial" panose="020B0604020202020204" pitchFamily="34" charset="0"/>
              </a:rPr>
              <a:t>INDUSTRY</a:t>
            </a:r>
          </a:p>
          <a:p>
            <a:pPr algn="ctr"/>
            <a:endParaRPr lang="en-US" sz="1500" dirty="0">
              <a:solidFill>
                <a:srgbClr val="FF0000"/>
              </a:solidFill>
              <a:latin typeface="Arial" panose="020B0604020202020204" pitchFamily="34" charset="0"/>
              <a:cs typeface="Arial" panose="020B0604020202020204" pitchFamily="34" charset="0"/>
            </a:endParaRPr>
          </a:p>
        </p:txBody>
      </p:sp>
      <p:sp>
        <p:nvSpPr>
          <p:cNvPr id="5" name="Dreptunghi 4"/>
          <p:cNvSpPr/>
          <p:nvPr/>
        </p:nvSpPr>
        <p:spPr>
          <a:xfrm>
            <a:off x="467544" y="2280140"/>
            <a:ext cx="8136904" cy="3785652"/>
          </a:xfrm>
          <a:prstGeom prst="rect">
            <a:avLst/>
          </a:prstGeom>
        </p:spPr>
        <p:txBody>
          <a:bodyPr wrap="square" numCol="1" anchor="ctr">
            <a:spAutoFit/>
          </a:bodyPr>
          <a:lstStyle/>
          <a:p>
            <a:pPr algn="ctr"/>
            <a:r>
              <a:rPr lang="en-US" sz="1500" b="1" dirty="0" err="1">
                <a:latin typeface="Arial" panose="020B0604020202020204" pitchFamily="34" charset="0"/>
                <a:cs typeface="Arial" panose="020B0604020202020204" pitchFamily="34" charset="0"/>
              </a:rPr>
              <a:t>CoMotion</a:t>
            </a:r>
            <a:r>
              <a:rPr lang="en-US" sz="1500" b="1" dirty="0">
                <a:latin typeface="Arial" panose="020B0604020202020204" pitchFamily="34" charset="0"/>
                <a:cs typeface="Arial" panose="020B0604020202020204" pitchFamily="34" charset="0"/>
              </a:rPr>
              <a:t> Labs</a:t>
            </a:r>
          </a:p>
          <a:p>
            <a:pPr algn="ctr"/>
            <a:r>
              <a:rPr lang="en-US" sz="1500" dirty="0">
                <a:latin typeface="Arial" panose="020B0604020202020204" pitchFamily="34" charset="0"/>
                <a:cs typeface="Arial" panose="020B0604020202020204" pitchFamily="34" charset="0"/>
              </a:rPr>
              <a:t>Your Innovation Partner</a:t>
            </a:r>
          </a:p>
          <a:p>
            <a:pPr algn="just"/>
            <a:endParaRPr lang="ro-RO" sz="1500" i="1"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sz="1500" dirty="0">
                <a:latin typeface="Arial" panose="020B0604020202020204" pitchFamily="34" charset="0"/>
                <a:cs typeface="Arial" panose="020B0604020202020204" pitchFamily="34" charset="0"/>
              </a:rPr>
              <a:t>A multi-industry labs system hosting startups inside and outside the University of Washington community in IT, Engineering, Life Sciences, Medical Devices, Clean Tech and AR/VR. ​​</a:t>
            </a:r>
          </a:p>
          <a:p>
            <a:pPr marL="285750" indent="-285750" algn="just">
              <a:buFont typeface="Wingdings" panose="05000000000000000000" pitchFamily="2" charset="2"/>
              <a:buChar char="Ø"/>
            </a:pPr>
            <a:endParaRPr lang="ro-RO" sz="15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sz="1500" dirty="0">
                <a:latin typeface="Arial" panose="020B0604020202020204" pitchFamily="34" charset="0"/>
                <a:cs typeface="Arial" panose="020B0604020202020204" pitchFamily="34" charset="0"/>
              </a:rPr>
              <a:t>Its incubators average between 60 to 90 startups ranging from pre-seed to Series A, employing 2 to 15 people each, which are variously headed by students, faculty, and community leaders, with both new and seasoned entrepreneurs represented.</a:t>
            </a:r>
          </a:p>
          <a:p>
            <a:pPr marL="285750" indent="-285750" algn="just">
              <a:buFont typeface="Wingdings" panose="05000000000000000000" pitchFamily="2" charset="2"/>
              <a:buChar char="Ø"/>
            </a:pPr>
            <a:endParaRPr lang="en-US" sz="15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sz="1500" dirty="0">
                <a:latin typeface="Arial" panose="020B0604020202020204" pitchFamily="34" charset="0"/>
                <a:cs typeface="Arial" panose="020B0604020202020204" pitchFamily="34" charset="0"/>
              </a:rPr>
              <a:t>It provides plenty of office space, meeting rooms, as well as chemistry, biology, engineering, augmented and virtual reality labs.</a:t>
            </a:r>
          </a:p>
          <a:p>
            <a:pPr algn="just"/>
            <a:endParaRPr lang="en-US" sz="15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ro-RO" sz="1500" dirty="0">
                <a:latin typeface="Arial" panose="020B0604020202020204" pitchFamily="34" charset="0"/>
                <a:cs typeface="Arial" panose="020B0604020202020204" pitchFamily="34" charset="0"/>
                <a:hlinkClick r:id="rId2"/>
              </a:rPr>
              <a:t>https://comotion.uw.edu/what-we-do/comotion-labs/home/</a:t>
            </a:r>
            <a:r>
              <a:rPr lang="en-US" sz="1500" dirty="0">
                <a:latin typeface="Arial" panose="020B0604020202020204" pitchFamily="34" charset="0"/>
                <a:cs typeface="Arial" panose="020B0604020202020204" pitchFamily="34" charset="0"/>
              </a:rPr>
              <a:t> </a:t>
            </a:r>
          </a:p>
          <a:p>
            <a:pPr algn="just"/>
            <a:endParaRPr lang="en-US" sz="1500" dirty="0">
              <a:latin typeface="Arial" panose="020B0604020202020204" pitchFamily="34" charset="0"/>
              <a:cs typeface="Arial" panose="020B0604020202020204" pitchFamily="34" charset="0"/>
            </a:endParaRPr>
          </a:p>
        </p:txBody>
      </p:sp>
      <p:pic>
        <p:nvPicPr>
          <p:cNvPr id="2050" name="Picture 2" descr="Related image">
            <a:extLst>
              <a:ext uri="{FF2B5EF4-FFF2-40B4-BE49-F238E27FC236}">
                <a16:creationId xmlns:a16="http://schemas.microsoft.com/office/drawing/2014/main" id="{7A7EEF06-B54D-4B17-8A1A-5C140C08C2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1518" y="1061065"/>
            <a:ext cx="3242930" cy="9361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65FE36C6-9293-4216-88FA-640C1848E036}"/>
              </a:ext>
            </a:extLst>
          </p:cNvPr>
          <p:cNvSpPr/>
          <p:nvPr/>
        </p:nvSpPr>
        <p:spPr>
          <a:xfrm>
            <a:off x="2249996" y="216477"/>
            <a:ext cx="4572000" cy="553998"/>
          </a:xfrm>
          <a:prstGeom prst="rect">
            <a:avLst/>
          </a:prstGeom>
        </p:spPr>
        <p:txBody>
          <a:bodyPr>
            <a:spAutoFit/>
          </a:bodyPr>
          <a:lstStyle/>
          <a:p>
            <a:pPr lvl="0" algn="ctr"/>
            <a:r>
              <a:rPr lang="en-US" sz="1500" b="1" dirty="0">
                <a:solidFill>
                  <a:srgbClr val="8CADAE">
                    <a:lumMod val="75000"/>
                  </a:srgbClr>
                </a:solidFill>
                <a:latin typeface="Lucida Bright" panose="02040602050505020304" pitchFamily="18" charset="0"/>
                <a:cs typeface="Arial" panose="020B0604020202020204" pitchFamily="34" charset="0"/>
              </a:rPr>
              <a:t>TENTATIVE </a:t>
            </a:r>
          </a:p>
          <a:p>
            <a:pPr lvl="0" algn="ctr"/>
            <a:r>
              <a:rPr lang="en-US" sz="1500" b="1" dirty="0">
                <a:solidFill>
                  <a:srgbClr val="8CADAE">
                    <a:lumMod val="75000"/>
                  </a:srgbClr>
                </a:solidFill>
                <a:latin typeface="Lucida Bright" panose="02040602050505020304" pitchFamily="18" charset="0"/>
                <a:cs typeface="Arial" panose="020B0604020202020204" pitchFamily="34" charset="0"/>
              </a:rPr>
              <a:t>PROGRAM </a:t>
            </a:r>
          </a:p>
        </p:txBody>
      </p:sp>
    </p:spTree>
    <p:extLst>
      <p:ext uri="{BB962C8B-B14F-4D97-AF65-F5344CB8AC3E}">
        <p14:creationId xmlns:p14="http://schemas.microsoft.com/office/powerpoint/2010/main" val="185715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tăText 3"/>
          <p:cNvSpPr txBox="1"/>
          <p:nvPr/>
        </p:nvSpPr>
        <p:spPr>
          <a:xfrm>
            <a:off x="795180" y="977097"/>
            <a:ext cx="2263109" cy="784830"/>
          </a:xfrm>
          <a:prstGeom prst="rect">
            <a:avLst/>
          </a:prstGeom>
          <a:noFill/>
        </p:spPr>
        <p:txBody>
          <a:bodyPr wrap="square" rtlCol="0">
            <a:spAutoFit/>
          </a:bodyPr>
          <a:lstStyle/>
          <a:p>
            <a:pPr algn="ctr"/>
            <a:r>
              <a:rPr lang="en-US" sz="1500" b="1" dirty="0">
                <a:solidFill>
                  <a:srgbClr val="FF0000"/>
                </a:solidFill>
                <a:latin typeface="Arial" panose="020B0604020202020204" pitchFamily="34" charset="0"/>
                <a:cs typeface="Arial" panose="020B0604020202020204" pitchFamily="34" charset="0"/>
              </a:rPr>
              <a:t>SEATTLE</a:t>
            </a:r>
            <a:r>
              <a:rPr lang="ro-RO" sz="1500" b="1" dirty="0">
                <a:solidFill>
                  <a:srgbClr val="FF0000"/>
                </a:solidFill>
                <a:latin typeface="Arial" panose="020B0604020202020204" pitchFamily="34" charset="0"/>
                <a:cs typeface="Arial" panose="020B0604020202020204" pitchFamily="34" charset="0"/>
              </a:rPr>
              <a:t> </a:t>
            </a:r>
            <a:r>
              <a:rPr lang="en-US" sz="1500" b="1" dirty="0">
                <a:solidFill>
                  <a:srgbClr val="FF0000"/>
                </a:solidFill>
                <a:latin typeface="Arial" panose="020B0604020202020204" pitchFamily="34" charset="0"/>
                <a:cs typeface="Arial" panose="020B0604020202020204" pitchFamily="34" charset="0"/>
              </a:rPr>
              <a:t>IT&amp;C </a:t>
            </a:r>
            <a:r>
              <a:rPr lang="ro-RO" sz="1500" b="1" dirty="0">
                <a:solidFill>
                  <a:srgbClr val="FF0000"/>
                </a:solidFill>
                <a:latin typeface="Arial" panose="020B0604020202020204" pitchFamily="34" charset="0"/>
                <a:cs typeface="Arial" panose="020B0604020202020204" pitchFamily="34" charset="0"/>
              </a:rPr>
              <a:t>INDUSTRY</a:t>
            </a:r>
          </a:p>
          <a:p>
            <a:pPr algn="ctr"/>
            <a:endParaRPr lang="en-US" sz="1500" dirty="0">
              <a:solidFill>
                <a:srgbClr val="FF0000"/>
              </a:solidFill>
              <a:latin typeface="Arial" panose="020B0604020202020204" pitchFamily="34" charset="0"/>
              <a:cs typeface="Arial" panose="020B0604020202020204" pitchFamily="34" charset="0"/>
            </a:endParaRPr>
          </a:p>
        </p:txBody>
      </p:sp>
      <p:sp>
        <p:nvSpPr>
          <p:cNvPr id="5" name="Dreptunghi 4"/>
          <p:cNvSpPr/>
          <p:nvPr/>
        </p:nvSpPr>
        <p:spPr>
          <a:xfrm>
            <a:off x="467543" y="1936605"/>
            <a:ext cx="8136904" cy="615553"/>
          </a:xfrm>
          <a:prstGeom prst="rect">
            <a:avLst/>
          </a:prstGeom>
        </p:spPr>
        <p:txBody>
          <a:bodyPr wrap="square" numCol="1" anchor="ctr">
            <a:spAutoFit/>
          </a:bodyPr>
          <a:lstStyle/>
          <a:p>
            <a:pPr algn="ctr"/>
            <a:r>
              <a:rPr lang="en-US" sz="1600" b="1" dirty="0">
                <a:latin typeface="Arial" panose="020B0604020202020204" pitchFamily="34" charset="0"/>
                <a:cs typeface="Arial" panose="020B0604020202020204" pitchFamily="34" charset="0"/>
              </a:rPr>
              <a:t>On-site Visits and Meetings</a:t>
            </a:r>
          </a:p>
          <a:p>
            <a:pPr algn="ctr"/>
            <a:endParaRPr lang="en-US" dirty="0">
              <a:latin typeface="Arial" panose="020B0604020202020204" pitchFamily="34" charset="0"/>
              <a:cs typeface="Arial" panose="020B0604020202020204" pitchFamily="34" charset="0"/>
            </a:endParaRPr>
          </a:p>
        </p:txBody>
      </p:sp>
      <p:pic>
        <p:nvPicPr>
          <p:cNvPr id="8" name="Picture 2" descr="https://img-prod-cms-rt-microsoft-com.akamaized.net/cms/api/am/imageFileData/RE1Mu3b?ver=5c31">
            <a:extLst>
              <a:ext uri="{FF2B5EF4-FFF2-40B4-BE49-F238E27FC236}">
                <a16:creationId xmlns:a16="http://schemas.microsoft.com/office/drawing/2014/main" id="{8D890310-C3C0-4E32-86F9-A7553F23F8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3132746"/>
            <a:ext cx="2405479" cy="512278"/>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4" descr="About Amazon logo">
            <a:extLst>
              <a:ext uri="{FF2B5EF4-FFF2-40B4-BE49-F238E27FC236}">
                <a16:creationId xmlns:a16="http://schemas.microsoft.com/office/drawing/2014/main" id="{99C40E9F-9F73-46C7-B0DF-AB2DE39515D1}"/>
              </a:ext>
            </a:extLst>
          </p:cNvPr>
          <p:cNvSpPr>
            <a:spLocks noChangeAspect="1" noChangeArrowheads="1"/>
          </p:cNvSpPr>
          <p:nvPr/>
        </p:nvSpPr>
        <p:spPr bwMode="auto">
          <a:xfrm>
            <a:off x="3728830" y="1574089"/>
            <a:ext cx="872480" cy="8724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descr="Image result for amazon logo">
            <a:extLst>
              <a:ext uri="{FF2B5EF4-FFF2-40B4-BE49-F238E27FC236}">
                <a16:creationId xmlns:a16="http://schemas.microsoft.com/office/drawing/2014/main" id="{22FA6FF9-1B5B-49D8-9FDE-6EB505B077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7521" y="2776967"/>
            <a:ext cx="2379123" cy="1337018"/>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8" descr="Image result for facebook">
            <a:extLst>
              <a:ext uri="{FF2B5EF4-FFF2-40B4-BE49-F238E27FC236}">
                <a16:creationId xmlns:a16="http://schemas.microsoft.com/office/drawing/2014/main" id="{098C4233-1192-4B49-AF3E-AEA5BE2495DB}"/>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2" name="Picture 10" descr="Image result">
            <a:extLst>
              <a:ext uri="{FF2B5EF4-FFF2-40B4-BE49-F238E27FC236}">
                <a16:creationId xmlns:a16="http://schemas.microsoft.com/office/drawing/2014/main" id="{8083759B-5684-4AA0-9FB2-A5626941742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6862" y="4509120"/>
            <a:ext cx="2660522" cy="92333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95D106AD-533A-4DE5-BF84-70625128883C}"/>
              </a:ext>
            </a:extLst>
          </p:cNvPr>
          <p:cNvSpPr/>
          <p:nvPr/>
        </p:nvSpPr>
        <p:spPr>
          <a:xfrm>
            <a:off x="2315310" y="206702"/>
            <a:ext cx="4572000" cy="553998"/>
          </a:xfrm>
          <a:prstGeom prst="rect">
            <a:avLst/>
          </a:prstGeom>
        </p:spPr>
        <p:txBody>
          <a:bodyPr>
            <a:spAutoFit/>
          </a:bodyPr>
          <a:lstStyle/>
          <a:p>
            <a:pPr lvl="0" algn="ctr"/>
            <a:r>
              <a:rPr lang="en-US" sz="1500" b="1" dirty="0">
                <a:solidFill>
                  <a:srgbClr val="8CADAE">
                    <a:lumMod val="75000"/>
                  </a:srgbClr>
                </a:solidFill>
                <a:latin typeface="Lucida Bright" panose="02040602050505020304" pitchFamily="18" charset="0"/>
                <a:cs typeface="Arial" panose="020B0604020202020204" pitchFamily="34" charset="0"/>
              </a:rPr>
              <a:t>TENTATIVE </a:t>
            </a:r>
          </a:p>
          <a:p>
            <a:pPr lvl="0" algn="ctr"/>
            <a:r>
              <a:rPr lang="en-US" sz="1500" b="1" dirty="0">
                <a:solidFill>
                  <a:srgbClr val="8CADAE">
                    <a:lumMod val="75000"/>
                  </a:srgbClr>
                </a:solidFill>
                <a:latin typeface="Lucida Bright" panose="02040602050505020304" pitchFamily="18" charset="0"/>
                <a:cs typeface="Arial" panose="020B0604020202020204" pitchFamily="34" charset="0"/>
              </a:rPr>
              <a:t>PROGRAM </a:t>
            </a:r>
          </a:p>
        </p:txBody>
      </p:sp>
    </p:spTree>
    <p:extLst>
      <p:ext uri="{BB962C8B-B14F-4D97-AF65-F5344CB8AC3E}">
        <p14:creationId xmlns:p14="http://schemas.microsoft.com/office/powerpoint/2010/main" val="3180395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tăText 3"/>
          <p:cNvSpPr txBox="1"/>
          <p:nvPr/>
        </p:nvSpPr>
        <p:spPr>
          <a:xfrm>
            <a:off x="795180" y="977097"/>
            <a:ext cx="2263109" cy="784830"/>
          </a:xfrm>
          <a:prstGeom prst="rect">
            <a:avLst/>
          </a:prstGeom>
          <a:noFill/>
        </p:spPr>
        <p:txBody>
          <a:bodyPr wrap="square" rtlCol="0">
            <a:spAutoFit/>
          </a:bodyPr>
          <a:lstStyle/>
          <a:p>
            <a:pPr algn="ctr"/>
            <a:r>
              <a:rPr lang="en-US" sz="1500" b="1" dirty="0">
                <a:solidFill>
                  <a:srgbClr val="FF0000"/>
                </a:solidFill>
                <a:latin typeface="Arial" panose="020B0604020202020204" pitchFamily="34" charset="0"/>
                <a:cs typeface="Arial" panose="020B0604020202020204" pitchFamily="34" charset="0"/>
              </a:rPr>
              <a:t>SEATTLE</a:t>
            </a:r>
            <a:r>
              <a:rPr lang="ro-RO" sz="1500" b="1" dirty="0">
                <a:solidFill>
                  <a:srgbClr val="FF0000"/>
                </a:solidFill>
                <a:latin typeface="Arial" panose="020B0604020202020204" pitchFamily="34" charset="0"/>
                <a:cs typeface="Arial" panose="020B0604020202020204" pitchFamily="34" charset="0"/>
              </a:rPr>
              <a:t> </a:t>
            </a:r>
            <a:r>
              <a:rPr lang="en-US" sz="1500" b="1" dirty="0">
                <a:solidFill>
                  <a:srgbClr val="FF0000"/>
                </a:solidFill>
                <a:latin typeface="Arial" panose="020B0604020202020204" pitchFamily="34" charset="0"/>
                <a:cs typeface="Arial" panose="020B0604020202020204" pitchFamily="34" charset="0"/>
              </a:rPr>
              <a:t>PORT IFRASTRUCTURE</a:t>
            </a:r>
            <a:endParaRPr lang="ro-RO" sz="1500" b="1" dirty="0">
              <a:solidFill>
                <a:srgbClr val="FF0000"/>
              </a:solidFill>
              <a:latin typeface="Arial" panose="020B0604020202020204" pitchFamily="34" charset="0"/>
              <a:cs typeface="Arial" panose="020B0604020202020204" pitchFamily="34" charset="0"/>
            </a:endParaRPr>
          </a:p>
          <a:p>
            <a:pPr algn="ctr"/>
            <a:endParaRPr lang="en-US" sz="1500" dirty="0">
              <a:solidFill>
                <a:srgbClr val="FF0000"/>
              </a:solidFill>
              <a:latin typeface="Arial" panose="020B0604020202020204" pitchFamily="34" charset="0"/>
              <a:cs typeface="Arial" panose="020B0604020202020204" pitchFamily="34" charset="0"/>
            </a:endParaRPr>
          </a:p>
        </p:txBody>
      </p:sp>
      <p:sp>
        <p:nvSpPr>
          <p:cNvPr id="5" name="Dreptunghi 4"/>
          <p:cNvSpPr/>
          <p:nvPr/>
        </p:nvSpPr>
        <p:spPr>
          <a:xfrm>
            <a:off x="467544" y="2164727"/>
            <a:ext cx="8136904" cy="4016484"/>
          </a:xfrm>
          <a:prstGeom prst="rect">
            <a:avLst/>
          </a:prstGeom>
        </p:spPr>
        <p:txBody>
          <a:bodyPr wrap="square" numCol="1" anchor="ctr">
            <a:spAutoFit/>
          </a:bodyPr>
          <a:lstStyle/>
          <a:p>
            <a:pPr algn="ctr"/>
            <a:r>
              <a:rPr lang="en-US" sz="1500" b="1" dirty="0">
                <a:latin typeface="Arial" panose="020B0604020202020204" pitchFamily="34" charset="0"/>
                <a:cs typeface="Arial" panose="020B0604020202020204" pitchFamily="34" charset="0"/>
              </a:rPr>
              <a:t>Port of Seattle</a:t>
            </a:r>
          </a:p>
          <a:p>
            <a:pPr algn="ctr"/>
            <a:endParaRPr lang="en-US" sz="1500" b="1" dirty="0">
              <a:latin typeface="Arial" panose="020B0604020202020204" pitchFamily="34" charset="0"/>
              <a:cs typeface="Arial" panose="020B0604020202020204" pitchFamily="34" charset="0"/>
            </a:endParaRPr>
          </a:p>
          <a:p>
            <a:pPr algn="just"/>
            <a:endParaRPr lang="ro-RO" sz="1500" i="1"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sz="1500" dirty="0">
                <a:latin typeface="Arial" panose="020B0604020202020204" pitchFamily="34" charset="0"/>
                <a:cs typeface="Arial" panose="020B0604020202020204" pitchFamily="34" charset="0"/>
              </a:rPr>
              <a:t>The Port of Seattle is a governmental body administering Seattle's seaport and airport.</a:t>
            </a:r>
          </a:p>
          <a:p>
            <a:pPr marL="285750" indent="-285750" algn="just">
              <a:buFont typeface="Wingdings" panose="05000000000000000000" pitchFamily="2" charset="2"/>
              <a:buChar char="Ø"/>
            </a:pPr>
            <a:endParaRPr lang="en-US" sz="15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sz="1500" dirty="0">
                <a:latin typeface="Arial" panose="020B0604020202020204" pitchFamily="34" charset="0"/>
                <a:cs typeface="Arial" panose="020B0604020202020204" pitchFamily="34" charset="0"/>
              </a:rPr>
              <a:t>Its portfolio of properties ranges from parks and waterfront real estate, to one of the largest airports and container terminals on the West Coast, the Port of Seattle is one of the Pacific Northwest’s leading economic engines</a:t>
            </a:r>
          </a:p>
          <a:p>
            <a:pPr marL="285750" indent="-285750" algn="just">
              <a:buFont typeface="Wingdings" panose="05000000000000000000" pitchFamily="2" charset="2"/>
              <a:buChar char="Ø"/>
            </a:pPr>
            <a:endParaRPr lang="en-US" sz="15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sz="1500" dirty="0">
                <a:latin typeface="Arial" panose="020B0604020202020204" pitchFamily="34" charset="0"/>
                <a:cs typeface="Arial" panose="020B0604020202020204" pitchFamily="34" charset="0"/>
              </a:rPr>
              <a:t>Envisaged partnerships between the Port of Seattle and the Romanian Maritime Ports Administration (Port of Constanza)</a:t>
            </a:r>
          </a:p>
          <a:p>
            <a:pPr marL="285750" indent="-285750" algn="just">
              <a:buFont typeface="Wingdings" panose="05000000000000000000" pitchFamily="2" charset="2"/>
              <a:buChar char="Ø"/>
            </a:pPr>
            <a:endParaRPr lang="en-US" sz="15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sz="1500" dirty="0">
                <a:latin typeface="Arial" panose="020B0604020202020204" pitchFamily="34" charset="0"/>
                <a:cs typeface="Arial" panose="020B0604020202020204" pitchFamily="34" charset="0"/>
              </a:rPr>
              <a:t>SEA-TAC-AIRPORT’s business model and administration of interest for Bucharest International Airport.</a:t>
            </a:r>
          </a:p>
          <a:p>
            <a:pPr algn="just"/>
            <a:endParaRPr lang="en-US" sz="15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sz="1500"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hlinkClick r:id="rId2"/>
              </a:rPr>
              <a:t>www.portseattle.org</a:t>
            </a:r>
            <a:r>
              <a:rPr lang="en-US" sz="1500" dirty="0">
                <a:latin typeface="Arial" panose="020B0604020202020204" pitchFamily="34" charset="0"/>
                <a:cs typeface="Arial" panose="020B0604020202020204" pitchFamily="34" charset="0"/>
              </a:rPr>
              <a:t> </a:t>
            </a:r>
          </a:p>
          <a:p>
            <a:pPr algn="just"/>
            <a:endParaRPr lang="en-US" sz="1500" dirty="0">
              <a:latin typeface="Arial" panose="020B0604020202020204" pitchFamily="34" charset="0"/>
              <a:cs typeface="Arial" panose="020B0604020202020204" pitchFamily="34" charset="0"/>
            </a:endParaRPr>
          </a:p>
        </p:txBody>
      </p:sp>
      <p:pic>
        <p:nvPicPr>
          <p:cNvPr id="4107" name="Picture 11" descr="Port of Seattle Logo.svg">
            <a:extLst>
              <a:ext uri="{FF2B5EF4-FFF2-40B4-BE49-F238E27FC236}">
                <a16:creationId xmlns:a16="http://schemas.microsoft.com/office/drawing/2014/main" id="{0DE9CB90-E418-4437-A401-B8C1602DD9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5713" y="764704"/>
            <a:ext cx="1978564" cy="92333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41BC43F-7F3A-44CD-A020-F423DFD054F8}"/>
              </a:ext>
            </a:extLst>
          </p:cNvPr>
          <p:cNvSpPr/>
          <p:nvPr/>
        </p:nvSpPr>
        <p:spPr>
          <a:xfrm>
            <a:off x="2249996" y="189444"/>
            <a:ext cx="4572000" cy="553998"/>
          </a:xfrm>
          <a:prstGeom prst="rect">
            <a:avLst/>
          </a:prstGeom>
        </p:spPr>
        <p:txBody>
          <a:bodyPr>
            <a:spAutoFit/>
          </a:bodyPr>
          <a:lstStyle/>
          <a:p>
            <a:pPr lvl="0" algn="ctr"/>
            <a:r>
              <a:rPr lang="en-US" sz="1500" b="1" dirty="0">
                <a:solidFill>
                  <a:srgbClr val="8CADAE">
                    <a:lumMod val="75000"/>
                  </a:srgbClr>
                </a:solidFill>
                <a:latin typeface="Lucida Bright" panose="02040602050505020304" pitchFamily="18" charset="0"/>
                <a:cs typeface="Arial" panose="020B0604020202020204" pitchFamily="34" charset="0"/>
              </a:rPr>
              <a:t>TENTATIVE </a:t>
            </a:r>
          </a:p>
          <a:p>
            <a:pPr lvl="0" algn="ctr"/>
            <a:r>
              <a:rPr lang="en-US" sz="1500" b="1" dirty="0">
                <a:solidFill>
                  <a:srgbClr val="8CADAE">
                    <a:lumMod val="75000"/>
                  </a:srgbClr>
                </a:solidFill>
                <a:latin typeface="Lucida Bright" panose="02040602050505020304" pitchFamily="18" charset="0"/>
                <a:cs typeface="Arial" panose="020B0604020202020204" pitchFamily="34" charset="0"/>
              </a:rPr>
              <a:t>PROGRAM </a:t>
            </a:r>
          </a:p>
        </p:txBody>
      </p:sp>
    </p:spTree>
    <p:extLst>
      <p:ext uri="{BB962C8B-B14F-4D97-AF65-F5344CB8AC3E}">
        <p14:creationId xmlns:p14="http://schemas.microsoft.com/office/powerpoint/2010/main" val="2722889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tăText 3"/>
          <p:cNvSpPr txBox="1"/>
          <p:nvPr/>
        </p:nvSpPr>
        <p:spPr>
          <a:xfrm>
            <a:off x="539552" y="1020594"/>
            <a:ext cx="2592288" cy="553998"/>
          </a:xfrm>
          <a:prstGeom prst="rect">
            <a:avLst/>
          </a:prstGeom>
          <a:noFill/>
        </p:spPr>
        <p:txBody>
          <a:bodyPr wrap="square" rtlCol="0">
            <a:spAutoFit/>
          </a:bodyPr>
          <a:lstStyle/>
          <a:p>
            <a:pPr algn="ctr"/>
            <a:r>
              <a:rPr lang="en-US" sz="1500" b="1" dirty="0">
                <a:solidFill>
                  <a:srgbClr val="FF0000"/>
                </a:solidFill>
                <a:latin typeface="Arial" panose="020B0604020202020204" pitchFamily="34" charset="0"/>
                <a:cs typeface="Arial" panose="020B0604020202020204" pitchFamily="34" charset="0"/>
              </a:rPr>
              <a:t>SEATTLE</a:t>
            </a:r>
            <a:r>
              <a:rPr lang="ro-RO" sz="1500" b="1" dirty="0">
                <a:solidFill>
                  <a:srgbClr val="FF0000"/>
                </a:solidFill>
                <a:latin typeface="Arial" panose="020B0604020202020204" pitchFamily="34" charset="0"/>
                <a:cs typeface="Arial" panose="020B0604020202020204" pitchFamily="34" charset="0"/>
              </a:rPr>
              <a:t> BUSINESS ORGANIZATIONS</a:t>
            </a:r>
            <a:endParaRPr lang="en-US" sz="1500" dirty="0">
              <a:solidFill>
                <a:srgbClr val="FF0000"/>
              </a:solidFill>
              <a:latin typeface="Arial" panose="020B0604020202020204" pitchFamily="34" charset="0"/>
              <a:cs typeface="Arial" panose="020B0604020202020204" pitchFamily="34" charset="0"/>
            </a:endParaRPr>
          </a:p>
        </p:txBody>
      </p:sp>
      <p:sp>
        <p:nvSpPr>
          <p:cNvPr id="5" name="Dreptunghi 4"/>
          <p:cNvSpPr/>
          <p:nvPr/>
        </p:nvSpPr>
        <p:spPr>
          <a:xfrm>
            <a:off x="395536" y="1801959"/>
            <a:ext cx="8208912" cy="4708981"/>
          </a:xfrm>
          <a:prstGeom prst="rect">
            <a:avLst/>
          </a:prstGeom>
        </p:spPr>
        <p:txBody>
          <a:bodyPr wrap="square" numCol="1" anchor="ctr">
            <a:spAutoFit/>
          </a:bodyPr>
          <a:lstStyle/>
          <a:p>
            <a:pPr algn="just"/>
            <a:endParaRPr lang="ro-RO" sz="1500" b="1" dirty="0">
              <a:latin typeface="Arial" panose="020B0604020202020204" pitchFamily="34" charset="0"/>
              <a:cs typeface="Arial" panose="020B0604020202020204" pitchFamily="34" charset="0"/>
            </a:endParaRPr>
          </a:p>
          <a:p>
            <a:pPr algn="ctr"/>
            <a:endParaRPr lang="en-US" sz="1500" b="1" dirty="0">
              <a:latin typeface="Arial" panose="020B0604020202020204" pitchFamily="34" charset="0"/>
              <a:cs typeface="Arial" panose="020B0604020202020204" pitchFamily="34" charset="0"/>
            </a:endParaRPr>
          </a:p>
          <a:p>
            <a:pPr algn="ctr"/>
            <a:r>
              <a:rPr lang="en-US" sz="1500" b="1" dirty="0">
                <a:latin typeface="Arial" panose="020B0604020202020204" pitchFamily="34" charset="0"/>
                <a:cs typeface="Arial" panose="020B0604020202020204" pitchFamily="34" charset="0"/>
              </a:rPr>
              <a:t>Seattle Metropolitan Chamber of Commerce</a:t>
            </a:r>
          </a:p>
          <a:p>
            <a:pPr algn="ctr"/>
            <a:endParaRPr lang="ro-RO" sz="1500" b="1" dirty="0">
              <a:latin typeface="Arial" panose="020B0604020202020204" pitchFamily="34" charset="0"/>
              <a:cs typeface="Arial" panose="020B0604020202020204" pitchFamily="34" charset="0"/>
            </a:endParaRPr>
          </a:p>
          <a:p>
            <a:pPr algn="just"/>
            <a:endParaRPr lang="ro-RO" sz="1500" i="1"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sz="1500" dirty="0">
                <a:latin typeface="Arial" panose="020B0604020202020204" pitchFamily="34" charset="0"/>
                <a:cs typeface="Arial" panose="020B0604020202020204" pitchFamily="34" charset="0"/>
              </a:rPr>
              <a:t>The Seattle Metropolitan Chamber of Commerce is the largest and most diverse business association in the region.</a:t>
            </a:r>
          </a:p>
          <a:p>
            <a:pPr marL="285750" indent="-285750" algn="just">
              <a:buFont typeface="Wingdings" panose="05000000000000000000" pitchFamily="2" charset="2"/>
              <a:buChar char="Ø"/>
            </a:pPr>
            <a:endParaRPr lang="en-US" sz="15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sz="1500" dirty="0">
                <a:latin typeface="Arial" panose="020B0604020202020204" pitchFamily="34" charset="0"/>
                <a:cs typeface="Arial" panose="020B0604020202020204" pitchFamily="34" charset="0"/>
              </a:rPr>
              <a:t>The Chamber represents 2,200 companies and a regional workforce of approximately 700,000.</a:t>
            </a:r>
          </a:p>
          <a:p>
            <a:pPr marL="285750" indent="-285750" algn="just">
              <a:buFont typeface="Wingdings" panose="05000000000000000000" pitchFamily="2" charset="2"/>
              <a:buChar char="Ø"/>
            </a:pPr>
            <a:endParaRPr lang="en-US" sz="15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sz="1500" dirty="0">
                <a:latin typeface="Arial" panose="020B0604020202020204" pitchFamily="34" charset="0"/>
                <a:cs typeface="Arial" panose="020B0604020202020204" pitchFamily="34" charset="0"/>
              </a:rPr>
              <a:t>Six business and economic development organizations are affiliated with the Chamber: Alliance for Education, Economic Development Council of Seattle and King County, Leadership Tomorrow, Technology Alliance, Trade Development Alliance of Greater Seattle, and the Washington Council on International Trade.</a:t>
            </a:r>
          </a:p>
          <a:p>
            <a:pPr marL="285750" indent="-285750" algn="just">
              <a:buFont typeface="Wingdings" panose="05000000000000000000" pitchFamily="2" charset="2"/>
              <a:buChar char="Ø"/>
            </a:pPr>
            <a:endParaRPr lang="en-US" sz="15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sz="1500" dirty="0">
                <a:latin typeface="Arial" panose="020B0604020202020204" pitchFamily="34" charset="0"/>
                <a:cs typeface="Arial" panose="020B0604020202020204" pitchFamily="34" charset="0"/>
                <a:hlinkClick r:id="rId2"/>
              </a:rPr>
              <a:t>www.seattlechamber.com</a:t>
            </a:r>
            <a:r>
              <a:rPr lang="en-US" sz="1500" dirty="0">
                <a:latin typeface="Arial" panose="020B0604020202020204" pitchFamily="34" charset="0"/>
                <a:cs typeface="Arial" panose="020B0604020202020204" pitchFamily="34" charset="0"/>
              </a:rPr>
              <a:t> </a:t>
            </a:r>
          </a:p>
          <a:p>
            <a:pPr algn="just"/>
            <a:endParaRPr lang="ro-RO" sz="1500" i="1" dirty="0">
              <a:latin typeface="Arial" panose="020B0604020202020204" pitchFamily="34" charset="0"/>
              <a:cs typeface="Arial" panose="020B0604020202020204" pitchFamily="34" charset="0"/>
            </a:endParaRPr>
          </a:p>
          <a:p>
            <a:pPr algn="just"/>
            <a:r>
              <a:rPr lang="ro-RO" sz="1500" dirty="0">
                <a:latin typeface="Arial" panose="020B0604020202020204" pitchFamily="34" charset="0"/>
                <a:cs typeface="Arial" panose="020B0604020202020204" pitchFamily="34" charset="0"/>
              </a:rPr>
              <a:t> </a:t>
            </a:r>
            <a:endParaRPr lang="en-US" sz="1500" dirty="0">
              <a:latin typeface="Arial" panose="020B0604020202020204" pitchFamily="34" charset="0"/>
              <a:cs typeface="Arial" panose="020B0604020202020204" pitchFamily="34" charset="0"/>
            </a:endParaRPr>
          </a:p>
          <a:p>
            <a:pPr algn="just"/>
            <a:endParaRPr lang="en-US" sz="1500" dirty="0">
              <a:latin typeface="Arial" panose="020B0604020202020204" pitchFamily="34" charset="0"/>
              <a:cs typeface="Arial" panose="020B0604020202020204" pitchFamily="34" charset="0"/>
            </a:endParaRPr>
          </a:p>
        </p:txBody>
      </p:sp>
      <p:pic>
        <p:nvPicPr>
          <p:cNvPr id="5122" name="Picture 2" descr="Seattle Chamber of Commerce">
            <a:extLst>
              <a:ext uri="{FF2B5EF4-FFF2-40B4-BE49-F238E27FC236}">
                <a16:creationId xmlns:a16="http://schemas.microsoft.com/office/drawing/2014/main" id="{F2AA7885-5FDB-49A1-BF09-1CEE9617C4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717668"/>
            <a:ext cx="1905000" cy="11906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734EEF1-C2B8-41BE-8077-4200B65B5336}"/>
              </a:ext>
            </a:extLst>
          </p:cNvPr>
          <p:cNvSpPr/>
          <p:nvPr/>
        </p:nvSpPr>
        <p:spPr>
          <a:xfrm>
            <a:off x="2286000" y="222829"/>
            <a:ext cx="4572000" cy="553998"/>
          </a:xfrm>
          <a:prstGeom prst="rect">
            <a:avLst/>
          </a:prstGeom>
        </p:spPr>
        <p:txBody>
          <a:bodyPr>
            <a:spAutoFit/>
          </a:bodyPr>
          <a:lstStyle/>
          <a:p>
            <a:pPr lvl="0" algn="ctr"/>
            <a:r>
              <a:rPr lang="en-US" sz="1500" b="1" dirty="0">
                <a:solidFill>
                  <a:srgbClr val="8CADAE">
                    <a:lumMod val="75000"/>
                  </a:srgbClr>
                </a:solidFill>
                <a:latin typeface="Lucida Bright" panose="02040602050505020304" pitchFamily="18" charset="0"/>
                <a:cs typeface="Arial" panose="020B0604020202020204" pitchFamily="34" charset="0"/>
              </a:rPr>
              <a:t>TENTATIVE </a:t>
            </a:r>
          </a:p>
          <a:p>
            <a:pPr lvl="0" algn="ctr"/>
            <a:r>
              <a:rPr lang="en-US" sz="1500" b="1" dirty="0">
                <a:solidFill>
                  <a:srgbClr val="8CADAE">
                    <a:lumMod val="75000"/>
                  </a:srgbClr>
                </a:solidFill>
                <a:latin typeface="Lucida Bright" panose="02040602050505020304" pitchFamily="18" charset="0"/>
                <a:cs typeface="Arial" panose="020B0604020202020204" pitchFamily="34" charset="0"/>
              </a:rPr>
              <a:t>PROGRAM </a:t>
            </a:r>
          </a:p>
        </p:txBody>
      </p:sp>
    </p:spTree>
    <p:extLst>
      <p:ext uri="{BB962C8B-B14F-4D97-AF65-F5344CB8AC3E}">
        <p14:creationId xmlns:p14="http://schemas.microsoft.com/office/powerpoint/2010/main" val="802434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tăText 3"/>
          <p:cNvSpPr txBox="1"/>
          <p:nvPr/>
        </p:nvSpPr>
        <p:spPr>
          <a:xfrm>
            <a:off x="539552" y="958090"/>
            <a:ext cx="2592288" cy="553998"/>
          </a:xfrm>
          <a:prstGeom prst="rect">
            <a:avLst/>
          </a:prstGeom>
          <a:noFill/>
        </p:spPr>
        <p:txBody>
          <a:bodyPr wrap="square" rtlCol="0">
            <a:spAutoFit/>
          </a:bodyPr>
          <a:lstStyle/>
          <a:p>
            <a:pPr algn="ctr"/>
            <a:r>
              <a:rPr lang="en-US" sz="1500" b="1" dirty="0">
                <a:solidFill>
                  <a:srgbClr val="FF0000"/>
                </a:solidFill>
                <a:latin typeface="Arial" panose="020B0604020202020204" pitchFamily="34" charset="0"/>
                <a:cs typeface="Arial" panose="020B0604020202020204" pitchFamily="34" charset="0"/>
              </a:rPr>
              <a:t>SEATTLE</a:t>
            </a:r>
            <a:r>
              <a:rPr lang="ro-RO" sz="1500" b="1" dirty="0">
                <a:solidFill>
                  <a:srgbClr val="FF0000"/>
                </a:solidFill>
                <a:latin typeface="Arial" panose="020B0604020202020204" pitchFamily="34" charset="0"/>
                <a:cs typeface="Arial" panose="020B0604020202020204" pitchFamily="34" charset="0"/>
              </a:rPr>
              <a:t> </a:t>
            </a:r>
            <a:r>
              <a:rPr lang="en-US" sz="1500" b="1" dirty="0">
                <a:solidFill>
                  <a:srgbClr val="FF0000"/>
                </a:solidFill>
                <a:latin typeface="Arial" panose="020B0604020202020204" pitchFamily="34" charset="0"/>
                <a:cs typeface="Arial" panose="020B0604020202020204" pitchFamily="34" charset="0"/>
              </a:rPr>
              <a:t>TRADE</a:t>
            </a:r>
            <a:r>
              <a:rPr lang="ro-RO" sz="1500" b="1" dirty="0">
                <a:solidFill>
                  <a:srgbClr val="FF0000"/>
                </a:solidFill>
                <a:latin typeface="Arial" panose="020B0604020202020204" pitchFamily="34" charset="0"/>
                <a:cs typeface="Arial" panose="020B0604020202020204" pitchFamily="34" charset="0"/>
              </a:rPr>
              <a:t> ORGANIZATIONS</a:t>
            </a:r>
            <a:endParaRPr lang="en-US" sz="1500" dirty="0">
              <a:solidFill>
                <a:srgbClr val="FF0000"/>
              </a:solidFill>
              <a:latin typeface="Arial" panose="020B0604020202020204" pitchFamily="34" charset="0"/>
              <a:cs typeface="Arial" panose="020B0604020202020204" pitchFamily="34" charset="0"/>
            </a:endParaRPr>
          </a:p>
        </p:txBody>
      </p:sp>
      <p:sp>
        <p:nvSpPr>
          <p:cNvPr id="5" name="Dreptunghi 4"/>
          <p:cNvSpPr/>
          <p:nvPr/>
        </p:nvSpPr>
        <p:spPr>
          <a:xfrm>
            <a:off x="395536" y="1801957"/>
            <a:ext cx="8208912" cy="4708981"/>
          </a:xfrm>
          <a:prstGeom prst="rect">
            <a:avLst/>
          </a:prstGeom>
        </p:spPr>
        <p:txBody>
          <a:bodyPr wrap="square" numCol="1" anchor="ctr">
            <a:spAutoFit/>
          </a:bodyPr>
          <a:lstStyle/>
          <a:p>
            <a:pPr algn="just"/>
            <a:endParaRPr lang="ro-RO" sz="1500" b="1" dirty="0">
              <a:latin typeface="Arial" panose="020B0604020202020204" pitchFamily="34" charset="0"/>
              <a:cs typeface="Arial" panose="020B0604020202020204" pitchFamily="34" charset="0"/>
            </a:endParaRPr>
          </a:p>
          <a:p>
            <a:pPr algn="ctr"/>
            <a:r>
              <a:rPr lang="en-US" sz="1500" b="1" dirty="0">
                <a:latin typeface="Arial" panose="020B0604020202020204" pitchFamily="34" charset="0"/>
                <a:cs typeface="Arial" panose="020B0604020202020204" pitchFamily="34" charset="0"/>
              </a:rPr>
              <a:t>Trade Development Alliance of Grater Seattle</a:t>
            </a:r>
          </a:p>
          <a:p>
            <a:pPr algn="ctr"/>
            <a:endParaRPr lang="ro-RO" sz="1500" i="1" dirty="0">
              <a:latin typeface="Arial" panose="020B0604020202020204" pitchFamily="34" charset="0"/>
              <a:cs typeface="Arial" panose="020B0604020202020204" pitchFamily="34" charset="0"/>
            </a:endParaRPr>
          </a:p>
          <a:p>
            <a:pPr algn="just"/>
            <a:endParaRPr lang="ro-RO" sz="1500" i="1"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sz="1500" dirty="0">
                <a:latin typeface="Arial" panose="020B0604020202020204" pitchFamily="34" charset="0"/>
                <a:cs typeface="Arial" panose="020B0604020202020204" pitchFamily="34" charset="0"/>
              </a:rPr>
              <a:t>Trade Development Alliance (TDA) promotes the Greater Seattle region in global markets, connecting the region and its businesses to those markets, bringing the region together to be more globally successful and educating the region on the importance of engaging in international business and trade.</a:t>
            </a:r>
          </a:p>
          <a:p>
            <a:pPr algn="just"/>
            <a:endParaRPr lang="en-US" sz="15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sz="1500" dirty="0">
                <a:latin typeface="Arial" panose="020B0604020202020204" pitchFamily="34" charset="0"/>
                <a:cs typeface="Arial" panose="020B0604020202020204" pitchFamily="34" charset="0"/>
              </a:rPr>
              <a:t>The Trade Alliance is a regional partnership of the following entities: Snohomish County, King County, Pierce County, Port of Everett, Port of Seattle, Port of Tacoma, City of Everett, City of Bellevue, City of Seattle, City of Tacoma, the Seattle Metropolitan Chamber of Commerce.</a:t>
            </a:r>
          </a:p>
          <a:p>
            <a:pPr marL="285750" indent="-285750" algn="just">
              <a:buFont typeface="Wingdings" panose="05000000000000000000" pitchFamily="2" charset="2"/>
              <a:buChar char="Ø"/>
            </a:pPr>
            <a:endParaRPr lang="en-US" sz="15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sz="1500" dirty="0">
                <a:latin typeface="Arial" panose="020B0604020202020204" pitchFamily="34" charset="0"/>
                <a:cs typeface="Arial" panose="020B0604020202020204" pitchFamily="34" charset="0"/>
              </a:rPr>
              <a:t>The Trade Development Alliance holds Memorandum of Understanding (MOUs) with many major global markets – Asia, Middle East, Europe, Africa and Oceania. </a:t>
            </a:r>
          </a:p>
          <a:p>
            <a:pPr algn="just"/>
            <a:endParaRPr lang="ro-RO" sz="1500" i="1"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ro-RO" sz="1500" dirty="0">
                <a:latin typeface="Arial" panose="020B0604020202020204" pitchFamily="34" charset="0"/>
                <a:cs typeface="Arial" panose="020B0604020202020204" pitchFamily="34" charset="0"/>
                <a:hlinkClick r:id="rId2"/>
              </a:rPr>
              <a:t>www.seattletradealliance.com</a:t>
            </a:r>
            <a:r>
              <a:rPr lang="en-US" sz="1500" dirty="0">
                <a:latin typeface="Arial" panose="020B0604020202020204" pitchFamily="34" charset="0"/>
                <a:cs typeface="Arial" panose="020B0604020202020204" pitchFamily="34" charset="0"/>
              </a:rPr>
              <a:t> </a:t>
            </a:r>
          </a:p>
          <a:p>
            <a:pPr algn="just"/>
            <a:endParaRPr lang="en-US" sz="1500" dirty="0">
              <a:latin typeface="Arial" panose="020B0604020202020204" pitchFamily="34" charset="0"/>
              <a:cs typeface="Arial" panose="020B0604020202020204" pitchFamily="34" charset="0"/>
            </a:endParaRPr>
          </a:p>
          <a:p>
            <a:pPr algn="just"/>
            <a:endParaRPr lang="en-US" sz="1500" dirty="0">
              <a:latin typeface="Arial" panose="020B0604020202020204" pitchFamily="34" charset="0"/>
              <a:cs typeface="Arial" panose="020B0604020202020204" pitchFamily="34" charset="0"/>
            </a:endParaRPr>
          </a:p>
        </p:txBody>
      </p:sp>
      <p:pic>
        <p:nvPicPr>
          <p:cNvPr id="6146" name="Picture 2" descr="https://www.seattletradealliance.com/graphics/logo.png">
            <a:extLst>
              <a:ext uri="{FF2B5EF4-FFF2-40B4-BE49-F238E27FC236}">
                <a16:creationId xmlns:a16="http://schemas.microsoft.com/office/drawing/2014/main" id="{F4C788F2-8C76-48BD-B006-9EF33CDBBC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8964" y="789816"/>
            <a:ext cx="3619500" cy="8572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8617C1B-9FE3-49DF-A5D0-F5FD98A30DCA}"/>
              </a:ext>
            </a:extLst>
          </p:cNvPr>
          <p:cNvSpPr/>
          <p:nvPr/>
        </p:nvSpPr>
        <p:spPr>
          <a:xfrm>
            <a:off x="2286000" y="210712"/>
            <a:ext cx="4572000" cy="553998"/>
          </a:xfrm>
          <a:prstGeom prst="rect">
            <a:avLst/>
          </a:prstGeom>
        </p:spPr>
        <p:txBody>
          <a:bodyPr>
            <a:spAutoFit/>
          </a:bodyPr>
          <a:lstStyle/>
          <a:p>
            <a:pPr lvl="0" algn="ctr"/>
            <a:r>
              <a:rPr lang="en-US" sz="1500" b="1" dirty="0">
                <a:solidFill>
                  <a:srgbClr val="8CADAE">
                    <a:lumMod val="75000"/>
                  </a:srgbClr>
                </a:solidFill>
                <a:latin typeface="Lucida Bright" panose="02040602050505020304" pitchFamily="18" charset="0"/>
                <a:cs typeface="Arial" panose="020B0604020202020204" pitchFamily="34" charset="0"/>
              </a:rPr>
              <a:t>TENTATIVE </a:t>
            </a:r>
          </a:p>
          <a:p>
            <a:pPr lvl="0" algn="ctr"/>
            <a:r>
              <a:rPr lang="en-US" sz="1500" b="1" dirty="0">
                <a:solidFill>
                  <a:srgbClr val="8CADAE">
                    <a:lumMod val="75000"/>
                  </a:srgbClr>
                </a:solidFill>
                <a:latin typeface="Lucida Bright" panose="02040602050505020304" pitchFamily="18" charset="0"/>
                <a:cs typeface="Arial" panose="020B0604020202020204" pitchFamily="34" charset="0"/>
              </a:rPr>
              <a:t>PROGRAM </a:t>
            </a:r>
          </a:p>
        </p:txBody>
      </p:sp>
    </p:spTree>
    <p:extLst>
      <p:ext uri="{BB962C8B-B14F-4D97-AF65-F5344CB8AC3E}">
        <p14:creationId xmlns:p14="http://schemas.microsoft.com/office/powerpoint/2010/main" val="3751323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tăText 3"/>
          <p:cNvSpPr txBox="1"/>
          <p:nvPr/>
        </p:nvSpPr>
        <p:spPr>
          <a:xfrm>
            <a:off x="467544" y="1150713"/>
            <a:ext cx="2700300" cy="553998"/>
          </a:xfrm>
          <a:prstGeom prst="rect">
            <a:avLst/>
          </a:prstGeom>
          <a:noFill/>
        </p:spPr>
        <p:txBody>
          <a:bodyPr wrap="square" rtlCol="0">
            <a:spAutoFit/>
          </a:bodyPr>
          <a:lstStyle/>
          <a:p>
            <a:pPr algn="ctr"/>
            <a:r>
              <a:rPr lang="en-US" sz="1500" b="1" dirty="0">
                <a:solidFill>
                  <a:srgbClr val="FF0000"/>
                </a:solidFill>
                <a:latin typeface="Arial" panose="020B0604020202020204" pitchFamily="34" charset="0"/>
                <a:cs typeface="Arial" panose="020B0604020202020204" pitchFamily="34" charset="0"/>
              </a:rPr>
              <a:t>SEATTLE</a:t>
            </a:r>
            <a:r>
              <a:rPr lang="ro-RO" sz="1500" b="1" dirty="0">
                <a:solidFill>
                  <a:srgbClr val="FF0000"/>
                </a:solidFill>
                <a:latin typeface="Arial" panose="020B0604020202020204" pitchFamily="34" charset="0"/>
                <a:cs typeface="Arial" panose="020B0604020202020204" pitchFamily="34" charset="0"/>
              </a:rPr>
              <a:t> </a:t>
            </a:r>
            <a:r>
              <a:rPr lang="en-US" sz="1500" b="1" dirty="0">
                <a:solidFill>
                  <a:srgbClr val="FF0000"/>
                </a:solidFill>
                <a:latin typeface="Arial" panose="020B0604020202020204" pitchFamily="34" charset="0"/>
                <a:cs typeface="Arial" panose="020B0604020202020204" pitchFamily="34" charset="0"/>
              </a:rPr>
              <a:t>AEROSPACE INDUSTRY</a:t>
            </a:r>
          </a:p>
        </p:txBody>
      </p:sp>
      <p:sp>
        <p:nvSpPr>
          <p:cNvPr id="5" name="Dreptunghi 4"/>
          <p:cNvSpPr/>
          <p:nvPr/>
        </p:nvSpPr>
        <p:spPr>
          <a:xfrm>
            <a:off x="395536" y="2494456"/>
            <a:ext cx="8208912" cy="3323987"/>
          </a:xfrm>
          <a:prstGeom prst="rect">
            <a:avLst/>
          </a:prstGeom>
        </p:spPr>
        <p:txBody>
          <a:bodyPr wrap="square" numCol="1" anchor="ctr">
            <a:spAutoFit/>
          </a:bodyPr>
          <a:lstStyle/>
          <a:p>
            <a:pPr algn="just"/>
            <a:endParaRPr lang="ro-RO" sz="1500" b="1" dirty="0">
              <a:latin typeface="Arial" panose="020B0604020202020204" pitchFamily="34" charset="0"/>
              <a:cs typeface="Arial" panose="020B0604020202020204" pitchFamily="34" charset="0"/>
            </a:endParaRPr>
          </a:p>
          <a:p>
            <a:pPr algn="ctr"/>
            <a:r>
              <a:rPr lang="en-US" sz="1500" b="1" dirty="0">
                <a:latin typeface="Arial" panose="020B0604020202020204" pitchFamily="34" charset="0"/>
                <a:cs typeface="Arial" panose="020B0604020202020204" pitchFamily="34" charset="0"/>
              </a:rPr>
              <a:t>Boeing Everett Factory</a:t>
            </a:r>
          </a:p>
          <a:p>
            <a:pPr algn="ctr"/>
            <a:endParaRPr lang="ro-RO" sz="1500" i="1" dirty="0">
              <a:latin typeface="Arial" panose="020B0604020202020204" pitchFamily="34" charset="0"/>
              <a:cs typeface="Arial" panose="020B0604020202020204" pitchFamily="34" charset="0"/>
            </a:endParaRPr>
          </a:p>
          <a:p>
            <a:pPr algn="just"/>
            <a:endParaRPr lang="ro-RO" sz="1500" i="1"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sz="1500" dirty="0">
                <a:latin typeface="Arial" panose="020B0604020202020204" pitchFamily="34" charset="0"/>
                <a:cs typeface="Arial" panose="020B0604020202020204" pitchFamily="34" charset="0"/>
              </a:rPr>
              <a:t>The Boeing Everett Factory is an airplane assembly building owned by Boeing. </a:t>
            </a:r>
          </a:p>
          <a:p>
            <a:pPr marL="285750" indent="-285750" algn="just">
              <a:buFont typeface="Wingdings" panose="05000000000000000000" pitchFamily="2" charset="2"/>
              <a:buChar char="Ø"/>
            </a:pPr>
            <a:endParaRPr lang="en-US" sz="15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sz="1500" dirty="0">
                <a:latin typeface="Arial" panose="020B0604020202020204" pitchFamily="34" charset="0"/>
                <a:cs typeface="Arial" panose="020B0604020202020204" pitchFamily="34" charset="0"/>
              </a:rPr>
              <a:t>It is the largest building in the world by volume at 13,385,378 m3 (472,370,319 cu ft) and covers 399,480 m2 (98.7 acres). </a:t>
            </a:r>
          </a:p>
          <a:p>
            <a:pPr marL="285750" indent="-285750" algn="just">
              <a:buFont typeface="Wingdings" panose="05000000000000000000" pitchFamily="2" charset="2"/>
              <a:buChar char="Ø"/>
            </a:pPr>
            <a:endParaRPr lang="en-US" sz="15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sz="1500" dirty="0">
                <a:latin typeface="Arial" panose="020B0604020202020204" pitchFamily="34" charset="0"/>
                <a:cs typeface="Arial" panose="020B0604020202020204" pitchFamily="34" charset="0"/>
              </a:rPr>
              <a:t>This is the factory where the wide-body Boeing 747, 767, 777, and 787 are assembled.</a:t>
            </a:r>
          </a:p>
          <a:p>
            <a:pPr algn="just"/>
            <a:endParaRPr lang="ro-RO" sz="1500" i="1"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sz="1500" dirty="0">
                <a:latin typeface="Arial" panose="020B0604020202020204" pitchFamily="34" charset="0"/>
                <a:cs typeface="Arial" panose="020B0604020202020204" pitchFamily="34" charset="0"/>
              </a:rPr>
              <a:t>On-site visits and meetings</a:t>
            </a:r>
          </a:p>
          <a:p>
            <a:pPr algn="just"/>
            <a:endParaRPr lang="en-US" sz="1500" dirty="0">
              <a:latin typeface="Arial" panose="020B0604020202020204" pitchFamily="34" charset="0"/>
              <a:cs typeface="Arial" panose="020B0604020202020204" pitchFamily="34" charset="0"/>
            </a:endParaRPr>
          </a:p>
          <a:p>
            <a:pPr algn="just"/>
            <a:endParaRPr lang="en-US" sz="15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D0C8328-00E8-40C5-9CCA-62F2493F98FB}"/>
              </a:ext>
            </a:extLst>
          </p:cNvPr>
          <p:cNvPicPr>
            <a:picLocks noChangeAspect="1"/>
          </p:cNvPicPr>
          <p:nvPr/>
        </p:nvPicPr>
        <p:blipFill>
          <a:blip r:embed="rId2"/>
          <a:stretch>
            <a:fillRect/>
          </a:stretch>
        </p:blipFill>
        <p:spPr>
          <a:xfrm>
            <a:off x="5004048" y="768295"/>
            <a:ext cx="3229744" cy="1054610"/>
          </a:xfrm>
          <a:prstGeom prst="rect">
            <a:avLst/>
          </a:prstGeom>
        </p:spPr>
      </p:pic>
      <p:sp>
        <p:nvSpPr>
          <p:cNvPr id="6" name="Rectangle 5">
            <a:extLst>
              <a:ext uri="{FF2B5EF4-FFF2-40B4-BE49-F238E27FC236}">
                <a16:creationId xmlns:a16="http://schemas.microsoft.com/office/drawing/2014/main" id="{552CCB4E-69FA-40BD-A02F-A1B4AF29FEBB}"/>
              </a:ext>
            </a:extLst>
          </p:cNvPr>
          <p:cNvSpPr/>
          <p:nvPr/>
        </p:nvSpPr>
        <p:spPr>
          <a:xfrm>
            <a:off x="2213992" y="193172"/>
            <a:ext cx="4572000" cy="553998"/>
          </a:xfrm>
          <a:prstGeom prst="rect">
            <a:avLst/>
          </a:prstGeom>
        </p:spPr>
        <p:txBody>
          <a:bodyPr>
            <a:spAutoFit/>
          </a:bodyPr>
          <a:lstStyle/>
          <a:p>
            <a:pPr lvl="0" algn="ctr"/>
            <a:r>
              <a:rPr lang="en-US" sz="1500" b="1" dirty="0">
                <a:solidFill>
                  <a:srgbClr val="8CADAE">
                    <a:lumMod val="75000"/>
                  </a:srgbClr>
                </a:solidFill>
                <a:latin typeface="Lucida Bright" panose="02040602050505020304" pitchFamily="18" charset="0"/>
                <a:cs typeface="Arial" panose="020B0604020202020204" pitchFamily="34" charset="0"/>
              </a:rPr>
              <a:t>TENTATIVE </a:t>
            </a:r>
          </a:p>
          <a:p>
            <a:pPr lvl="0" algn="ctr"/>
            <a:r>
              <a:rPr lang="en-US" sz="1500" b="1" dirty="0">
                <a:solidFill>
                  <a:srgbClr val="8CADAE">
                    <a:lumMod val="75000"/>
                  </a:srgbClr>
                </a:solidFill>
                <a:latin typeface="Lucida Bright" panose="02040602050505020304" pitchFamily="18" charset="0"/>
                <a:cs typeface="Arial" panose="020B0604020202020204" pitchFamily="34" charset="0"/>
              </a:rPr>
              <a:t>PROGRAM </a:t>
            </a:r>
          </a:p>
        </p:txBody>
      </p:sp>
    </p:spTree>
    <p:extLst>
      <p:ext uri="{BB962C8B-B14F-4D97-AF65-F5344CB8AC3E}">
        <p14:creationId xmlns:p14="http://schemas.microsoft.com/office/powerpoint/2010/main" val="2381259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tăText 3"/>
          <p:cNvSpPr txBox="1"/>
          <p:nvPr/>
        </p:nvSpPr>
        <p:spPr>
          <a:xfrm>
            <a:off x="338682" y="1053998"/>
            <a:ext cx="3384376" cy="553998"/>
          </a:xfrm>
          <a:prstGeom prst="rect">
            <a:avLst/>
          </a:prstGeom>
          <a:noFill/>
        </p:spPr>
        <p:txBody>
          <a:bodyPr wrap="square" rtlCol="0">
            <a:spAutoFit/>
          </a:bodyPr>
          <a:lstStyle/>
          <a:p>
            <a:pPr algn="ctr"/>
            <a:r>
              <a:rPr lang="en-US" sz="1500" b="1" dirty="0">
                <a:solidFill>
                  <a:srgbClr val="FF0000"/>
                </a:solidFill>
                <a:latin typeface="Arial" panose="020B0604020202020204" pitchFamily="34" charset="0"/>
                <a:cs typeface="Arial" panose="020B0604020202020204" pitchFamily="34" charset="0"/>
              </a:rPr>
              <a:t>US LOCAL ADMINISTRATION AUTHORITIES</a:t>
            </a:r>
            <a:endParaRPr lang="en-US" sz="1500" dirty="0">
              <a:solidFill>
                <a:srgbClr val="FF0000"/>
              </a:solidFill>
              <a:latin typeface="Arial" panose="020B0604020202020204" pitchFamily="34" charset="0"/>
              <a:cs typeface="Arial" panose="020B0604020202020204" pitchFamily="34" charset="0"/>
            </a:endParaRPr>
          </a:p>
        </p:txBody>
      </p:sp>
      <p:sp>
        <p:nvSpPr>
          <p:cNvPr id="5" name="Dreptunghi 4"/>
          <p:cNvSpPr/>
          <p:nvPr/>
        </p:nvSpPr>
        <p:spPr>
          <a:xfrm>
            <a:off x="395536" y="2032790"/>
            <a:ext cx="8208912" cy="4247317"/>
          </a:xfrm>
          <a:prstGeom prst="rect">
            <a:avLst/>
          </a:prstGeom>
        </p:spPr>
        <p:txBody>
          <a:bodyPr wrap="square" numCol="1" anchor="ctr">
            <a:spAutoFit/>
          </a:bodyPr>
          <a:lstStyle/>
          <a:p>
            <a:pPr algn="just"/>
            <a:endParaRPr lang="ro-RO" sz="1500" b="1" dirty="0">
              <a:latin typeface="Arial" panose="020B0604020202020204" pitchFamily="34" charset="0"/>
              <a:cs typeface="Arial" panose="020B0604020202020204" pitchFamily="34" charset="0"/>
            </a:endParaRPr>
          </a:p>
          <a:p>
            <a:pPr algn="ctr"/>
            <a:r>
              <a:rPr lang="en-US" sz="1500" b="1" dirty="0">
                <a:latin typeface="Arial" panose="020B0604020202020204" pitchFamily="34" charset="0"/>
                <a:cs typeface="Arial" panose="020B0604020202020204" pitchFamily="34" charset="0"/>
              </a:rPr>
              <a:t>Local Administration Authorities</a:t>
            </a:r>
          </a:p>
          <a:p>
            <a:pPr algn="just"/>
            <a:endParaRPr lang="ro-RO" sz="1500" i="1" dirty="0">
              <a:latin typeface="Arial" panose="020B0604020202020204" pitchFamily="34" charset="0"/>
              <a:cs typeface="Arial" panose="020B0604020202020204" pitchFamily="34" charset="0"/>
            </a:endParaRPr>
          </a:p>
          <a:p>
            <a:pPr algn="just"/>
            <a:endParaRPr lang="en-US" sz="15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sz="1500" dirty="0">
                <a:latin typeface="Arial" panose="020B0604020202020204" pitchFamily="34" charset="0"/>
                <a:cs typeface="Arial" panose="020B0604020202020204" pitchFamily="34" charset="0"/>
              </a:rPr>
              <a:t>Meetings with the US local authorities representatives</a:t>
            </a:r>
          </a:p>
          <a:p>
            <a:pPr marL="285750" indent="-285750" algn="just">
              <a:buFont typeface="Wingdings" panose="05000000000000000000" pitchFamily="2" charset="2"/>
              <a:buChar char="Ø"/>
            </a:pPr>
            <a:endParaRPr lang="en-US" sz="15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sz="1500" dirty="0">
                <a:latin typeface="Arial" panose="020B0604020202020204" pitchFamily="34" charset="0"/>
                <a:cs typeface="Arial" panose="020B0604020202020204" pitchFamily="34" charset="0"/>
              </a:rPr>
              <a:t>Concluding strategic partnerships with the US local authorities</a:t>
            </a:r>
          </a:p>
          <a:p>
            <a:pPr marL="285750" indent="-285750" algn="just">
              <a:buFont typeface="Wingdings" panose="05000000000000000000" pitchFamily="2" charset="2"/>
              <a:buChar char="Ø"/>
            </a:pPr>
            <a:endParaRPr lang="en-US" sz="15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sz="1500" dirty="0">
                <a:latin typeface="Arial" panose="020B0604020202020204" pitchFamily="34" charset="0"/>
                <a:cs typeface="Arial" panose="020B0604020202020204" pitchFamily="34" charset="0"/>
              </a:rPr>
              <a:t>Focusing on specific issues: </a:t>
            </a:r>
          </a:p>
          <a:p>
            <a:pPr marL="285750" indent="-285750" algn="just">
              <a:buFont typeface="Wingdings" panose="05000000000000000000" pitchFamily="2" charset="2"/>
              <a:buChar char="Ø"/>
            </a:pPr>
            <a:endParaRPr lang="en-US" sz="1500"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
            </a:pPr>
            <a:r>
              <a:rPr lang="en-US" sz="1500" dirty="0">
                <a:latin typeface="Arial" panose="020B0604020202020204" pitchFamily="34" charset="0"/>
                <a:cs typeface="Arial" panose="020B0604020202020204" pitchFamily="34" charset="0"/>
              </a:rPr>
              <a:t>Waste Management Systems</a:t>
            </a:r>
          </a:p>
          <a:p>
            <a:pPr lvl="1" algn="just"/>
            <a:endParaRPr lang="en-US" sz="1500"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
            </a:pPr>
            <a:r>
              <a:rPr lang="en-US" sz="1500" dirty="0">
                <a:latin typeface="Arial" panose="020B0604020202020204" pitchFamily="34" charset="0"/>
                <a:cs typeface="Arial" panose="020B0604020202020204" pitchFamily="34" charset="0"/>
              </a:rPr>
              <a:t>Administration of university campuses</a:t>
            </a:r>
          </a:p>
          <a:p>
            <a:pPr lvl="1" algn="just"/>
            <a:endParaRPr lang="en-US" sz="1500"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
            </a:pPr>
            <a:r>
              <a:rPr lang="en-US" sz="1500" dirty="0">
                <a:latin typeface="Arial" panose="020B0604020202020204" pitchFamily="34" charset="0"/>
                <a:cs typeface="Arial" panose="020B0604020202020204" pitchFamily="34" charset="0"/>
              </a:rPr>
              <a:t>Healthcare system and medical units administration </a:t>
            </a:r>
          </a:p>
          <a:p>
            <a:pPr marL="285750" indent="-285750" algn="just">
              <a:buFont typeface="Wingdings" panose="05000000000000000000" pitchFamily="2" charset="2"/>
              <a:buChar char="Ø"/>
            </a:pPr>
            <a:endParaRPr lang="ro-RO" sz="1500" dirty="0">
              <a:latin typeface="Arial" panose="020B0604020202020204" pitchFamily="34" charset="0"/>
              <a:cs typeface="Arial" panose="020B0604020202020204" pitchFamily="34" charset="0"/>
            </a:endParaRPr>
          </a:p>
          <a:p>
            <a:pPr algn="just"/>
            <a:endParaRPr lang="ro-RO" sz="1500" i="1" dirty="0">
              <a:latin typeface="Arial" panose="020B0604020202020204" pitchFamily="34" charset="0"/>
              <a:cs typeface="Arial" panose="020B0604020202020204" pitchFamily="34" charset="0"/>
            </a:endParaRPr>
          </a:p>
          <a:p>
            <a:pPr algn="just"/>
            <a:r>
              <a:rPr lang="ro-RO" sz="1500" dirty="0">
                <a:latin typeface="Arial" panose="020B0604020202020204" pitchFamily="34" charset="0"/>
                <a:cs typeface="Arial" panose="020B0604020202020204" pitchFamily="34" charset="0"/>
              </a:rPr>
              <a:t> </a:t>
            </a:r>
            <a:endParaRPr lang="en-US" sz="15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82B7F400-38BA-4705-9CFE-4D496399A009}"/>
              </a:ext>
            </a:extLst>
          </p:cNvPr>
          <p:cNvSpPr/>
          <p:nvPr/>
        </p:nvSpPr>
        <p:spPr>
          <a:xfrm>
            <a:off x="2286000" y="246948"/>
            <a:ext cx="4572000" cy="553998"/>
          </a:xfrm>
          <a:prstGeom prst="rect">
            <a:avLst/>
          </a:prstGeom>
        </p:spPr>
        <p:txBody>
          <a:bodyPr>
            <a:spAutoFit/>
          </a:bodyPr>
          <a:lstStyle/>
          <a:p>
            <a:pPr lvl="0" algn="ctr"/>
            <a:r>
              <a:rPr lang="en-US" sz="1500" b="1" dirty="0">
                <a:solidFill>
                  <a:srgbClr val="8CADAE">
                    <a:lumMod val="75000"/>
                  </a:srgbClr>
                </a:solidFill>
                <a:latin typeface="Lucida Bright" panose="02040602050505020304" pitchFamily="18" charset="0"/>
                <a:cs typeface="Arial" panose="020B0604020202020204" pitchFamily="34" charset="0"/>
              </a:rPr>
              <a:t>TENTATIVE </a:t>
            </a:r>
          </a:p>
          <a:p>
            <a:pPr lvl="0" algn="ctr"/>
            <a:r>
              <a:rPr lang="en-US" sz="1500" b="1" dirty="0">
                <a:solidFill>
                  <a:srgbClr val="8CADAE">
                    <a:lumMod val="75000"/>
                  </a:srgbClr>
                </a:solidFill>
                <a:latin typeface="Lucida Bright" panose="02040602050505020304" pitchFamily="18" charset="0"/>
                <a:cs typeface="Arial" panose="020B0604020202020204" pitchFamily="34" charset="0"/>
              </a:rPr>
              <a:t>PROGRAM </a:t>
            </a:r>
          </a:p>
        </p:txBody>
      </p:sp>
      <p:pic>
        <p:nvPicPr>
          <p:cNvPr id="6" name="Picture 5">
            <a:extLst>
              <a:ext uri="{FF2B5EF4-FFF2-40B4-BE49-F238E27FC236}">
                <a16:creationId xmlns:a16="http://schemas.microsoft.com/office/drawing/2014/main" id="{4913421B-747D-4636-B8FD-A0E848D8241A}"/>
              </a:ext>
            </a:extLst>
          </p:cNvPr>
          <p:cNvPicPr>
            <a:picLocks noChangeAspect="1"/>
          </p:cNvPicPr>
          <p:nvPr/>
        </p:nvPicPr>
        <p:blipFill>
          <a:blip r:embed="rId2"/>
          <a:stretch>
            <a:fillRect/>
          </a:stretch>
        </p:blipFill>
        <p:spPr>
          <a:xfrm>
            <a:off x="7346178" y="908722"/>
            <a:ext cx="1402286" cy="1070608"/>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75A50C6C-B236-4503-AA39-9981A418633C}"/>
              </a:ext>
            </a:extLst>
          </p:cNvPr>
          <p:cNvPicPr>
            <a:picLocks noChangeAspect="1"/>
          </p:cNvPicPr>
          <p:nvPr/>
        </p:nvPicPr>
        <p:blipFill>
          <a:blip r:embed="rId3"/>
          <a:stretch>
            <a:fillRect/>
          </a:stretch>
        </p:blipFill>
        <p:spPr>
          <a:xfrm>
            <a:off x="5443428" y="908721"/>
            <a:ext cx="1608013" cy="107060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56291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reptunghi 6"/>
          <p:cNvSpPr/>
          <p:nvPr/>
        </p:nvSpPr>
        <p:spPr>
          <a:xfrm>
            <a:off x="323528" y="1988840"/>
            <a:ext cx="8136904" cy="5693866"/>
          </a:xfrm>
          <a:prstGeom prst="rect">
            <a:avLst/>
          </a:prstGeom>
        </p:spPr>
        <p:txBody>
          <a:bodyPr wrap="square" numCol="1" anchor="ctr">
            <a:spAutoFit/>
          </a:bodyPr>
          <a:lstStyle/>
          <a:p>
            <a:pPr algn="ctr"/>
            <a:r>
              <a:rPr lang="en-US" sz="1400" b="1" dirty="0">
                <a:latin typeface="Arial" panose="020B0604020202020204" pitchFamily="34" charset="0"/>
                <a:cs typeface="Arial" panose="020B0604020202020204" pitchFamily="34" charset="0"/>
              </a:rPr>
              <a:t>Why Chicago</a:t>
            </a:r>
            <a:r>
              <a:rPr lang="ro-RO" sz="1400" b="1" dirty="0">
                <a:latin typeface="Arial" panose="020B0604020202020204" pitchFamily="34" charset="0"/>
                <a:cs typeface="Arial" panose="020B0604020202020204" pitchFamily="34" charset="0"/>
              </a:rPr>
              <a:t>?</a:t>
            </a:r>
            <a:endParaRPr lang="en-US" sz="1400" b="1" dirty="0">
              <a:latin typeface="Arial" panose="020B0604020202020204" pitchFamily="34" charset="0"/>
              <a:cs typeface="Arial" panose="020B0604020202020204" pitchFamily="34" charset="0"/>
            </a:endParaRPr>
          </a:p>
          <a:p>
            <a:pPr algn="just"/>
            <a:endParaRPr lang="en-US" sz="1400" b="1"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en-US" sz="1400" b="1" dirty="0">
                <a:latin typeface="Arial" panose="020B0604020202020204" pitchFamily="34" charset="0"/>
                <a:cs typeface="Arial" panose="020B0604020202020204" pitchFamily="34" charset="0"/>
              </a:rPr>
              <a:t>Healthcare</a:t>
            </a:r>
          </a:p>
          <a:p>
            <a:pPr marL="742950" lvl="1" indent="-285750" algn="just">
              <a:buFont typeface="Wingdings" panose="05000000000000000000" pitchFamily="2" charset="2"/>
              <a:buChar char="§"/>
            </a:pPr>
            <a:r>
              <a:rPr lang="en-US" sz="1400" dirty="0">
                <a:latin typeface="Arial" panose="020B0604020202020204" pitchFamily="34" charset="0"/>
                <a:cs typeface="Arial" panose="020B0604020202020204" pitchFamily="34" charset="0"/>
              </a:rPr>
              <a:t>Hosts the largest urban medical district in the United States </a:t>
            </a:r>
          </a:p>
          <a:p>
            <a:pPr marL="742950" lvl="1" indent="-285750" algn="just">
              <a:buFont typeface="Wingdings" panose="05000000000000000000" pitchFamily="2" charset="2"/>
              <a:buChar char="§"/>
            </a:pPr>
            <a:r>
              <a:rPr lang="en-US" sz="1400" dirty="0">
                <a:latin typeface="Arial" panose="020B0604020202020204" pitchFamily="34" charset="0"/>
                <a:cs typeface="Arial" panose="020B0604020202020204" pitchFamily="34" charset="0"/>
              </a:rPr>
              <a:t>Seven of the United State's 12 health-care-focused private-equity firms are based in Chicago</a:t>
            </a:r>
          </a:p>
          <a:p>
            <a:pPr marL="742950" lvl="1" indent="-285750" algn="just">
              <a:buFont typeface="Wingdings" panose="05000000000000000000" pitchFamily="2" charset="2"/>
              <a:buChar char="§"/>
            </a:pPr>
            <a:r>
              <a:rPr lang="en-US" sz="1400" dirty="0">
                <a:latin typeface="Arial" panose="020B0604020202020204" pitchFamily="34" charset="0"/>
                <a:cs typeface="Arial" panose="020B0604020202020204" pitchFamily="34" charset="0"/>
              </a:rPr>
              <a:t>Home to more than 40 national medical and health association headquarters</a:t>
            </a:r>
          </a:p>
          <a:p>
            <a:pPr lvl="1" algn="just"/>
            <a:endParaRPr lang="en-US" sz="14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en-US" sz="1400" b="1" dirty="0">
                <a:latin typeface="Arial" panose="020B0604020202020204" pitchFamily="34" charset="0"/>
                <a:cs typeface="Arial" panose="020B0604020202020204" pitchFamily="34" charset="0"/>
              </a:rPr>
              <a:t>IT&amp;C</a:t>
            </a:r>
          </a:p>
          <a:p>
            <a:pPr marL="742950" lvl="1" indent="-285750" algn="just">
              <a:buFont typeface="Wingdings" panose="05000000000000000000" pitchFamily="2" charset="2"/>
              <a:buChar char="§"/>
            </a:pPr>
            <a:r>
              <a:rPr lang="en-US" sz="1400" dirty="0">
                <a:latin typeface="Arial" panose="020B0604020202020204" pitchFamily="34" charset="0"/>
                <a:cs typeface="Arial" panose="020B0604020202020204" pitchFamily="34" charset="0"/>
              </a:rPr>
              <a:t>Home to 1871 ranked first in the world in the 2018 UBI Global list of Top University-Affiliated Business Incubators</a:t>
            </a:r>
          </a:p>
          <a:p>
            <a:pPr marL="742950" lvl="1" indent="-285750" algn="just">
              <a:buFont typeface="Wingdings" panose="05000000000000000000" pitchFamily="2" charset="2"/>
              <a:buChar char="§"/>
            </a:pPr>
            <a:r>
              <a:rPr lang="en-US" sz="1400" dirty="0">
                <a:latin typeface="Arial" panose="020B0604020202020204" pitchFamily="34" charset="0"/>
                <a:cs typeface="Arial" panose="020B0604020202020204" pitchFamily="34" charset="0"/>
              </a:rPr>
              <a:t>Thriving technology and entrepreneurial ecosystem</a:t>
            </a:r>
          </a:p>
          <a:p>
            <a:pPr lvl="1" algn="just"/>
            <a:endParaRPr lang="en-US" sz="1400" b="1"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en-US" sz="1400" b="1" dirty="0">
                <a:latin typeface="Arial" panose="020B0604020202020204" pitchFamily="34" charset="0"/>
                <a:cs typeface="Arial" panose="020B0604020202020204" pitchFamily="34" charset="0"/>
              </a:rPr>
              <a:t>Business Organizations</a:t>
            </a:r>
          </a:p>
          <a:p>
            <a:pPr marL="742950" lvl="1" indent="-285750" algn="just">
              <a:buFont typeface="Wingdings" panose="05000000000000000000" pitchFamily="2" charset="2"/>
              <a:buChar char="§"/>
            </a:pPr>
            <a:r>
              <a:rPr lang="en-US" sz="1400" dirty="0">
                <a:latin typeface="Arial" panose="020B0604020202020204" pitchFamily="34" charset="0"/>
                <a:cs typeface="Arial" panose="020B0604020202020204" pitchFamily="34" charset="0"/>
              </a:rPr>
              <a:t>Chicagoland Chamber of Commerce – Chicago’s most influential business organization</a:t>
            </a:r>
          </a:p>
          <a:p>
            <a:pPr marL="742950" lvl="1" indent="-285750" algn="just">
              <a:buFont typeface="Wingdings" panose="05000000000000000000" pitchFamily="2" charset="2"/>
              <a:buChar char="§"/>
            </a:pPr>
            <a:r>
              <a:rPr lang="en-US" sz="1400" dirty="0">
                <a:latin typeface="Arial" panose="020B0604020202020204" pitchFamily="34" charset="0"/>
                <a:cs typeface="Arial" panose="020B0604020202020204" pitchFamily="34" charset="0"/>
              </a:rPr>
              <a:t>International Trade Association of Grater Chicago – largest trade association in Illinois</a:t>
            </a:r>
          </a:p>
          <a:p>
            <a:pPr marL="742950" lvl="1" indent="-285750" algn="just">
              <a:buFont typeface="Wingdings" panose="05000000000000000000" pitchFamily="2" charset="2"/>
              <a:buChar char="§"/>
            </a:pPr>
            <a:r>
              <a:rPr lang="en-US" sz="1400" dirty="0">
                <a:latin typeface="Arial" panose="020B0604020202020204" pitchFamily="34" charset="0"/>
                <a:cs typeface="Arial" panose="020B0604020202020204" pitchFamily="34" charset="0"/>
              </a:rPr>
              <a:t>Chicagoland’s Food and Beverage Network – represents the second largest food &amp; beverages industry is in the US</a:t>
            </a:r>
          </a:p>
          <a:p>
            <a:pPr marL="742950" lvl="1" indent="-285750" algn="just">
              <a:buFont typeface="Wingdings" panose="05000000000000000000" pitchFamily="2" charset="2"/>
              <a:buChar char="§"/>
            </a:pPr>
            <a:endParaRPr lang="en-US" sz="1400" b="1"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
            </a:pPr>
            <a:endParaRPr lang="en-US" sz="1400" b="1"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algn="just"/>
            <a:endParaRPr lang="en-US" sz="1400" b="1" dirty="0">
              <a:latin typeface="Arial" panose="020B0604020202020204" pitchFamily="34" charset="0"/>
              <a:cs typeface="Arial" panose="020B0604020202020204" pitchFamily="34" charset="0"/>
            </a:endParaRPr>
          </a:p>
          <a:p>
            <a:pPr algn="just"/>
            <a:endParaRPr lang="ro-RO" sz="1400" b="1" dirty="0">
              <a:latin typeface="Arial" panose="020B0604020202020204" pitchFamily="34" charset="0"/>
              <a:cs typeface="Arial" panose="020B0604020202020204" pitchFamily="34" charset="0"/>
            </a:endParaRPr>
          </a:p>
          <a:p>
            <a:pPr algn="just"/>
            <a:endParaRPr lang="ro-RO" sz="1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endParaRPr lang="en-US" sz="1400" dirty="0">
              <a:latin typeface="Arial" panose="020B0604020202020204" pitchFamily="34" charset="0"/>
              <a:cs typeface="Arial" panose="020B0604020202020204" pitchFamily="34" charset="0"/>
            </a:endParaRPr>
          </a:p>
          <a:p>
            <a:pPr algn="just"/>
            <a:endParaRPr lang="en-US" sz="14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D1D5D2FA-5123-4B0E-9352-1DC570E8A7B2}"/>
              </a:ext>
            </a:extLst>
          </p:cNvPr>
          <p:cNvPicPr>
            <a:picLocks noChangeAspect="1"/>
          </p:cNvPicPr>
          <p:nvPr/>
        </p:nvPicPr>
        <p:blipFill>
          <a:blip r:embed="rId2"/>
          <a:stretch>
            <a:fillRect/>
          </a:stretch>
        </p:blipFill>
        <p:spPr>
          <a:xfrm>
            <a:off x="6670496" y="286268"/>
            <a:ext cx="2113463" cy="1406860"/>
          </a:xfrm>
          <a:prstGeom prst="rect">
            <a:avLst/>
          </a:prstGeom>
        </p:spPr>
      </p:pic>
      <p:pic>
        <p:nvPicPr>
          <p:cNvPr id="5" name="Picture 4">
            <a:extLst>
              <a:ext uri="{FF2B5EF4-FFF2-40B4-BE49-F238E27FC236}">
                <a16:creationId xmlns:a16="http://schemas.microsoft.com/office/drawing/2014/main" id="{046171BA-6149-4D81-B057-AE1ED13239BF}"/>
              </a:ext>
            </a:extLst>
          </p:cNvPr>
          <p:cNvPicPr>
            <a:picLocks noChangeAspect="1"/>
          </p:cNvPicPr>
          <p:nvPr/>
        </p:nvPicPr>
        <p:blipFill>
          <a:blip r:embed="rId3"/>
          <a:stretch>
            <a:fillRect/>
          </a:stretch>
        </p:blipFill>
        <p:spPr>
          <a:xfrm>
            <a:off x="539552" y="236064"/>
            <a:ext cx="2195736" cy="1463825"/>
          </a:xfrm>
          <a:prstGeom prst="rect">
            <a:avLst/>
          </a:prstGeom>
        </p:spPr>
      </p:pic>
      <p:pic>
        <p:nvPicPr>
          <p:cNvPr id="6" name="Picture 5">
            <a:extLst>
              <a:ext uri="{FF2B5EF4-FFF2-40B4-BE49-F238E27FC236}">
                <a16:creationId xmlns:a16="http://schemas.microsoft.com/office/drawing/2014/main" id="{21368D44-B0AD-42B7-B8B2-70519F1D9E56}"/>
              </a:ext>
            </a:extLst>
          </p:cNvPr>
          <p:cNvPicPr>
            <a:picLocks noChangeAspect="1"/>
          </p:cNvPicPr>
          <p:nvPr/>
        </p:nvPicPr>
        <p:blipFill>
          <a:blip r:embed="rId4"/>
          <a:stretch>
            <a:fillRect/>
          </a:stretch>
        </p:blipFill>
        <p:spPr>
          <a:xfrm>
            <a:off x="3065032" y="416283"/>
            <a:ext cx="3275721" cy="121251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are 1"/>
          <p:cNvGrpSpPr/>
          <p:nvPr/>
        </p:nvGrpSpPr>
        <p:grpSpPr>
          <a:xfrm>
            <a:off x="2051720" y="188640"/>
            <a:ext cx="4320480" cy="2395428"/>
            <a:chOff x="1043608" y="764704"/>
            <a:chExt cx="4320480" cy="2395428"/>
          </a:xfrm>
        </p:grpSpPr>
        <p:pic>
          <p:nvPicPr>
            <p:cNvPr id="3" name="Picture 2" descr="Imagini pentru health sector"/>
            <p:cNvPicPr>
              <a:picLocks noChangeAspect="1" noChangeArrowheads="1"/>
            </p:cNvPicPr>
            <p:nvPr/>
          </p:nvPicPr>
          <p:blipFill>
            <a:blip r:embed="rId2" cstate="print"/>
            <a:srcRect l="6605" r="2573" b="36937"/>
            <a:stretch>
              <a:fillRect/>
            </a:stretch>
          </p:blipFill>
          <p:spPr bwMode="auto">
            <a:xfrm>
              <a:off x="1115616" y="764704"/>
              <a:ext cx="4186751" cy="2016224"/>
            </a:xfrm>
            <a:prstGeom prst="rect">
              <a:avLst/>
            </a:prstGeom>
            <a:ln>
              <a:noFill/>
            </a:ln>
            <a:effectLst>
              <a:softEdge rad="112500"/>
            </a:effectLst>
          </p:spPr>
        </p:pic>
        <p:sp>
          <p:nvSpPr>
            <p:cNvPr id="4" name="CasetăText 3"/>
            <p:cNvSpPr txBox="1"/>
            <p:nvPr/>
          </p:nvSpPr>
          <p:spPr>
            <a:xfrm>
              <a:off x="1043608" y="2636912"/>
              <a:ext cx="4320480" cy="523220"/>
            </a:xfrm>
            <a:prstGeom prst="rect">
              <a:avLst/>
            </a:prstGeom>
            <a:noFill/>
          </p:spPr>
          <p:txBody>
            <a:bodyPr wrap="square" rtlCol="0">
              <a:spAutoFit/>
            </a:bodyPr>
            <a:lstStyle/>
            <a:p>
              <a:pPr algn="ctr"/>
              <a:r>
                <a:rPr lang="ro-RO" sz="1400" b="1" dirty="0">
                  <a:solidFill>
                    <a:srgbClr val="FF0000"/>
                  </a:solidFill>
                  <a:latin typeface="Arial" panose="020B0604020202020204" pitchFamily="34" charset="0"/>
                  <a:cs typeface="Arial" panose="020B0604020202020204" pitchFamily="34" charset="0"/>
                </a:rPr>
                <a:t>HEALTH CARE INDUSTRY</a:t>
              </a:r>
            </a:p>
            <a:p>
              <a:pPr algn="ctr"/>
              <a:r>
                <a:rPr lang="ro-RO" sz="1400" b="1" dirty="0">
                  <a:solidFill>
                    <a:srgbClr val="FF0000"/>
                  </a:solidFill>
                  <a:latin typeface="Arial" panose="020B0604020202020204" pitchFamily="34" charset="0"/>
                  <a:cs typeface="Arial" panose="020B0604020202020204" pitchFamily="34" charset="0"/>
                </a:rPr>
                <a:t> </a:t>
              </a:r>
              <a:r>
                <a:rPr lang="ro-RO" sz="1400" dirty="0">
                  <a:solidFill>
                    <a:srgbClr val="FF0000"/>
                  </a:solidFill>
                  <a:latin typeface="Arial" panose="020B0604020202020204" pitchFamily="34" charset="0"/>
                  <a:cs typeface="Arial" panose="020B0604020202020204" pitchFamily="34" charset="0"/>
                </a:rPr>
                <a:t>IN CHICAGO</a:t>
              </a:r>
              <a:endParaRPr lang="en-US" sz="1400" dirty="0">
                <a:solidFill>
                  <a:srgbClr val="FF0000"/>
                </a:solidFill>
                <a:latin typeface="Arial" panose="020B0604020202020204" pitchFamily="34" charset="0"/>
                <a:cs typeface="Arial" panose="020B0604020202020204" pitchFamily="34" charset="0"/>
              </a:endParaRPr>
            </a:p>
          </p:txBody>
        </p:sp>
      </p:grpSp>
      <p:sp>
        <p:nvSpPr>
          <p:cNvPr id="5" name="Dreptunghi 4"/>
          <p:cNvSpPr/>
          <p:nvPr/>
        </p:nvSpPr>
        <p:spPr>
          <a:xfrm>
            <a:off x="611560" y="3274676"/>
            <a:ext cx="3456384" cy="2246769"/>
          </a:xfrm>
          <a:prstGeom prst="rect">
            <a:avLst/>
          </a:prstGeom>
        </p:spPr>
        <p:txBody>
          <a:bodyPr wrap="square" numCol="1" anchor="ctr">
            <a:spAutoFit/>
          </a:bodyPr>
          <a:lstStyle/>
          <a:p>
            <a:pPr marL="285750" indent="-285750">
              <a:buFont typeface="Wingdings" panose="05000000000000000000" pitchFamily="2" charset="2"/>
              <a:buChar char="q"/>
            </a:pPr>
            <a:r>
              <a:rPr lang="ro-RO" sz="1400" b="1" dirty="0">
                <a:latin typeface="Arial" panose="020B0604020202020204" pitchFamily="34" charset="0"/>
                <a:cs typeface="Arial" panose="020B0604020202020204" pitchFamily="34" charset="0"/>
              </a:rPr>
              <a:t>Health Services Sector</a:t>
            </a:r>
            <a:r>
              <a:rPr lang="en-US" sz="1400" b="1" dirty="0">
                <a:latin typeface="Arial" panose="020B0604020202020204" pitchFamily="34" charset="0"/>
                <a:cs typeface="Arial" panose="020B0604020202020204" pitchFamily="34" charset="0"/>
              </a:rPr>
              <a:t> – Key Data</a:t>
            </a:r>
            <a:endParaRPr lang="ro-RO" sz="1400" b="1" dirty="0">
              <a:latin typeface="Arial" panose="020B0604020202020204" pitchFamily="34" charset="0"/>
              <a:cs typeface="Arial" panose="020B0604020202020204" pitchFamily="34" charset="0"/>
            </a:endParaRPr>
          </a:p>
          <a:p>
            <a:endParaRPr lang="ro-RO" sz="1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400" dirty="0">
                <a:latin typeface="Arial" panose="020B0604020202020204" pitchFamily="34" charset="0"/>
                <a:cs typeface="Arial" panose="020B0604020202020204" pitchFamily="34" charset="0"/>
              </a:rPr>
              <a:t>Gross Regional Product </a:t>
            </a:r>
          </a:p>
          <a:p>
            <a:r>
              <a:rPr lang="en-US" sz="1400" dirty="0">
                <a:latin typeface="Arial" panose="020B0604020202020204" pitchFamily="34" charset="0"/>
                <a:cs typeface="Arial" panose="020B0604020202020204" pitchFamily="34" charset="0"/>
              </a:rPr>
              <a:t>      $55.9 Billion</a:t>
            </a:r>
            <a:endParaRPr lang="ro-RO"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 </a:t>
            </a:r>
          </a:p>
          <a:p>
            <a:pPr marL="285750" indent="-285750">
              <a:buFont typeface="Wingdings" panose="05000000000000000000" pitchFamily="2" charset="2"/>
              <a:buChar char="§"/>
            </a:pPr>
            <a:r>
              <a:rPr lang="en-US" sz="1400" dirty="0">
                <a:latin typeface="Arial" panose="020B0604020202020204" pitchFamily="34" charset="0"/>
                <a:cs typeface="Arial" panose="020B0604020202020204" pitchFamily="34" charset="0"/>
              </a:rPr>
              <a:t>Workforce </a:t>
            </a:r>
          </a:p>
          <a:p>
            <a:r>
              <a:rPr lang="en-US" sz="1400" dirty="0">
                <a:latin typeface="Arial" panose="020B0604020202020204" pitchFamily="34" charset="0"/>
                <a:cs typeface="Arial" panose="020B0604020202020204" pitchFamily="34" charset="0"/>
              </a:rPr>
              <a:t>      614,608 Employees </a:t>
            </a:r>
            <a:endParaRPr lang="ro-RO"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400" dirty="0">
                <a:latin typeface="Arial" panose="020B0604020202020204" pitchFamily="34" charset="0"/>
                <a:cs typeface="Arial" panose="020B0604020202020204" pitchFamily="34" charset="0"/>
              </a:rPr>
              <a:t>Number of Companies </a:t>
            </a:r>
          </a:p>
          <a:p>
            <a:r>
              <a:rPr lang="en-US" sz="1400" dirty="0">
                <a:latin typeface="Arial" panose="020B0604020202020204" pitchFamily="34" charset="0"/>
                <a:cs typeface="Arial" panose="020B0604020202020204" pitchFamily="34" charset="0"/>
              </a:rPr>
              <a:t>      26,542</a:t>
            </a:r>
          </a:p>
        </p:txBody>
      </p:sp>
      <p:sp>
        <p:nvSpPr>
          <p:cNvPr id="7" name="Dreptunghi 6"/>
          <p:cNvSpPr/>
          <p:nvPr/>
        </p:nvSpPr>
        <p:spPr>
          <a:xfrm>
            <a:off x="4644008" y="3320118"/>
            <a:ext cx="3960440" cy="2246769"/>
          </a:xfrm>
          <a:prstGeom prst="rect">
            <a:avLst/>
          </a:prstGeom>
        </p:spPr>
        <p:txBody>
          <a:bodyPr wrap="square" numCol="1" anchor="ctr">
            <a:spAutoFit/>
          </a:bodyPr>
          <a:lstStyle/>
          <a:p>
            <a:pPr marL="285750" indent="-285750">
              <a:buFont typeface="Wingdings" panose="05000000000000000000" pitchFamily="2" charset="2"/>
              <a:buChar char="q"/>
            </a:pPr>
            <a:r>
              <a:rPr lang="en-US" sz="1400" b="1" dirty="0">
                <a:latin typeface="Arial" panose="020B0604020202020204" pitchFamily="34" charset="0"/>
                <a:cs typeface="Arial" panose="020B0604020202020204" pitchFamily="34" charset="0"/>
              </a:rPr>
              <a:t>Medical Technology Sector – </a:t>
            </a:r>
            <a:r>
              <a:rPr lang="ro-RO" sz="1400" b="1" dirty="0">
                <a:latin typeface="Arial" panose="020B0604020202020204" pitchFamily="34" charset="0"/>
                <a:cs typeface="Arial" panose="020B0604020202020204" pitchFamily="34" charset="0"/>
              </a:rPr>
              <a:t>Key </a:t>
            </a:r>
            <a:r>
              <a:rPr lang="en-US" sz="1400" b="1" dirty="0">
                <a:latin typeface="Arial" panose="020B0604020202020204" pitchFamily="34" charset="0"/>
                <a:cs typeface="Arial" panose="020B0604020202020204" pitchFamily="34" charset="0"/>
              </a:rPr>
              <a:t>Data</a:t>
            </a:r>
            <a:endParaRPr lang="ro-RO" sz="1400" b="1" dirty="0">
              <a:latin typeface="Arial" panose="020B0604020202020204" pitchFamily="34" charset="0"/>
              <a:cs typeface="Arial" panose="020B0604020202020204" pitchFamily="34" charset="0"/>
            </a:endParaRPr>
          </a:p>
          <a:p>
            <a:endParaRPr lang="ro-RO" sz="1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400" dirty="0">
                <a:latin typeface="Arial" panose="020B0604020202020204" pitchFamily="34" charset="0"/>
                <a:cs typeface="Arial" panose="020B0604020202020204" pitchFamily="34" charset="0"/>
              </a:rPr>
              <a:t> Gross Regional Product </a:t>
            </a:r>
          </a:p>
          <a:p>
            <a:r>
              <a:rPr lang="en-US" sz="1400" dirty="0">
                <a:latin typeface="Arial" panose="020B0604020202020204" pitchFamily="34" charset="0"/>
                <a:cs typeface="Arial" panose="020B0604020202020204" pitchFamily="34" charset="0"/>
              </a:rPr>
              <a:t>       $4.8 Billion</a:t>
            </a:r>
            <a:endParaRPr lang="ro-RO"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 </a:t>
            </a:r>
          </a:p>
          <a:p>
            <a:pPr marL="285750" indent="-285750">
              <a:buFont typeface="Wingdings" panose="05000000000000000000" pitchFamily="2" charset="2"/>
              <a:buChar char="§"/>
            </a:pPr>
            <a:r>
              <a:rPr lang="en-US" sz="1400" dirty="0">
                <a:latin typeface="Arial" panose="020B0604020202020204" pitchFamily="34" charset="0"/>
                <a:cs typeface="Arial" panose="020B0604020202020204" pitchFamily="34" charset="0"/>
              </a:rPr>
              <a:t>Workforce </a:t>
            </a:r>
          </a:p>
          <a:p>
            <a:r>
              <a:rPr lang="en-US" sz="1400" dirty="0">
                <a:latin typeface="Arial" panose="020B0604020202020204" pitchFamily="34" charset="0"/>
                <a:cs typeface="Arial" panose="020B0604020202020204" pitchFamily="34" charset="0"/>
              </a:rPr>
              <a:t>      26,634 Employees </a:t>
            </a:r>
            <a:endParaRPr lang="ro-RO"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400" dirty="0">
                <a:latin typeface="Arial" panose="020B0604020202020204" pitchFamily="34" charset="0"/>
                <a:cs typeface="Arial" panose="020B0604020202020204" pitchFamily="34" charset="0"/>
              </a:rPr>
              <a:t>Number of Companies </a:t>
            </a:r>
          </a:p>
          <a:p>
            <a:r>
              <a:rPr lang="en-US" sz="1400" dirty="0">
                <a:latin typeface="Arial" panose="020B0604020202020204" pitchFamily="34" charset="0"/>
                <a:cs typeface="Arial" panose="020B0604020202020204" pitchFamily="34" charset="0"/>
              </a:rPr>
              <a:t>      890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tăText 3"/>
          <p:cNvSpPr txBox="1"/>
          <p:nvPr/>
        </p:nvSpPr>
        <p:spPr>
          <a:xfrm>
            <a:off x="575048" y="1161562"/>
            <a:ext cx="2376264" cy="784830"/>
          </a:xfrm>
          <a:prstGeom prst="rect">
            <a:avLst/>
          </a:prstGeom>
          <a:noFill/>
        </p:spPr>
        <p:txBody>
          <a:bodyPr wrap="square" rtlCol="0">
            <a:spAutoFit/>
          </a:bodyPr>
          <a:lstStyle/>
          <a:p>
            <a:pPr algn="ctr"/>
            <a:r>
              <a:rPr lang="ro-RO" sz="1500" b="1" dirty="0">
                <a:solidFill>
                  <a:srgbClr val="FF0000"/>
                </a:solidFill>
                <a:latin typeface="Arial" panose="020B0604020202020204" pitchFamily="34" charset="0"/>
                <a:cs typeface="Arial" panose="020B0604020202020204" pitchFamily="34" charset="0"/>
              </a:rPr>
              <a:t>CHICAGO HEALTH CARE INDUSTRY</a:t>
            </a:r>
          </a:p>
          <a:p>
            <a:pPr algn="ctr"/>
            <a:endParaRPr lang="en-US" sz="1500" dirty="0">
              <a:solidFill>
                <a:srgbClr val="FF0000"/>
              </a:solidFill>
              <a:latin typeface="Arial" panose="020B0604020202020204" pitchFamily="34" charset="0"/>
              <a:cs typeface="Arial" panose="020B0604020202020204" pitchFamily="34" charset="0"/>
            </a:endParaRPr>
          </a:p>
        </p:txBody>
      </p:sp>
      <p:sp>
        <p:nvSpPr>
          <p:cNvPr id="5" name="Dreptunghi 4"/>
          <p:cNvSpPr/>
          <p:nvPr/>
        </p:nvSpPr>
        <p:spPr>
          <a:xfrm>
            <a:off x="395536" y="2202107"/>
            <a:ext cx="8208912" cy="4247317"/>
          </a:xfrm>
          <a:prstGeom prst="rect">
            <a:avLst/>
          </a:prstGeom>
        </p:spPr>
        <p:txBody>
          <a:bodyPr wrap="square" numCol="1" anchor="ctr">
            <a:spAutoFit/>
          </a:bodyPr>
          <a:lstStyle/>
          <a:p>
            <a:pPr algn="ctr"/>
            <a:r>
              <a:rPr lang="en-US" sz="1500" b="1" dirty="0">
                <a:latin typeface="Arial" panose="020B0604020202020204" pitchFamily="34" charset="0"/>
                <a:cs typeface="Arial" panose="020B0604020202020204" pitchFamily="34" charset="0"/>
              </a:rPr>
              <a:t>MATTER</a:t>
            </a:r>
            <a:r>
              <a:rPr lang="ro-RO" sz="1500" b="1" dirty="0">
                <a:latin typeface="Arial" panose="020B0604020202020204" pitchFamily="34" charset="0"/>
                <a:cs typeface="Arial" panose="020B0604020202020204" pitchFamily="34" charset="0"/>
              </a:rPr>
              <a:t> </a:t>
            </a:r>
            <a:endParaRPr lang="en-US" sz="1500" dirty="0">
              <a:latin typeface="Arial" panose="020B0604020202020204" pitchFamily="34" charset="0"/>
              <a:cs typeface="Arial" panose="020B0604020202020204" pitchFamily="34" charset="0"/>
            </a:endParaRPr>
          </a:p>
          <a:p>
            <a:pPr algn="ctr"/>
            <a:r>
              <a:rPr lang="en-US" sz="1500" dirty="0">
                <a:latin typeface="Arial" panose="020B0604020202020204" pitchFamily="34" charset="0"/>
                <a:cs typeface="Arial" panose="020B0604020202020204" pitchFamily="34" charset="0"/>
              </a:rPr>
              <a:t>Healthcare Innovators</a:t>
            </a:r>
            <a:r>
              <a:rPr lang="ro-RO" sz="1500"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H</a:t>
            </a:r>
            <a:r>
              <a:rPr lang="ro-RO" sz="1500" dirty="0">
                <a:latin typeface="Arial" panose="020B0604020202020204" pitchFamily="34" charset="0"/>
                <a:cs typeface="Arial" panose="020B0604020202020204" pitchFamily="34" charset="0"/>
              </a:rPr>
              <a:t>ub</a:t>
            </a:r>
          </a:p>
          <a:p>
            <a:pPr algn="just"/>
            <a:endParaRPr lang="ro-RO" sz="1500" i="1" dirty="0">
              <a:latin typeface="Arial" panose="020B0604020202020204" pitchFamily="34" charset="0"/>
              <a:cs typeface="Arial" panose="020B0604020202020204" pitchFamily="34" charset="0"/>
            </a:endParaRPr>
          </a:p>
          <a:p>
            <a:pPr algn="just"/>
            <a:endParaRPr lang="ro-RO" sz="1500" i="1"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ro-RO" sz="1500" dirty="0">
                <a:latin typeface="Arial" panose="020B0604020202020204" pitchFamily="34" charset="0"/>
                <a:cs typeface="Arial" panose="020B0604020202020204" pitchFamily="34" charset="0"/>
              </a:rPr>
              <a:t>C</a:t>
            </a:r>
            <a:r>
              <a:rPr lang="en-US" sz="1500" dirty="0" err="1">
                <a:latin typeface="Arial" panose="020B0604020202020204" pitchFamily="34" charset="0"/>
                <a:cs typeface="Arial" panose="020B0604020202020204" pitchFamily="34" charset="0"/>
              </a:rPr>
              <a:t>urriculum</a:t>
            </a:r>
            <a:r>
              <a:rPr lang="en-US" sz="1500" dirty="0">
                <a:latin typeface="Arial" panose="020B0604020202020204" pitchFamily="34" charset="0"/>
                <a:cs typeface="Arial" panose="020B0604020202020204" pitchFamily="34" charset="0"/>
              </a:rPr>
              <a:t> built </a:t>
            </a:r>
            <a:r>
              <a:rPr lang="ro-RO" sz="1500" dirty="0">
                <a:latin typeface="Arial" panose="020B0604020202020204" pitchFamily="34" charset="0"/>
                <a:cs typeface="Arial" panose="020B0604020202020204" pitchFamily="34" charset="0"/>
              </a:rPr>
              <a:t>to </a:t>
            </a:r>
            <a:r>
              <a:rPr lang="en-US" sz="1500" dirty="0">
                <a:latin typeface="Arial" panose="020B0604020202020204" pitchFamily="34" charset="0"/>
                <a:cs typeface="Arial" panose="020B0604020202020204" pitchFamily="34" charset="0"/>
              </a:rPr>
              <a:t>educate entrepreneurs</a:t>
            </a:r>
            <a:r>
              <a:rPr lang="ro-RO" sz="1500"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on how to recruit founders and employees, raise money, identify and approach customers, shorten sales cycles, build pipelines, and scale up for success</a:t>
            </a:r>
            <a:endParaRPr lang="ro-RO" sz="15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ro-RO" sz="15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sz="1500" dirty="0">
                <a:latin typeface="Arial" panose="020B0604020202020204" pitchFamily="34" charset="0"/>
                <a:cs typeface="Arial" panose="020B0604020202020204" pitchFamily="34" charset="0"/>
              </a:rPr>
              <a:t>Mentors-in-residence who’ve built healthcare businesses and have deep expertise in healthcare, technology, and entrepreneurship</a:t>
            </a:r>
            <a:endParaRPr lang="ro-RO" sz="1500" dirty="0">
              <a:latin typeface="Arial" panose="020B0604020202020204" pitchFamily="34" charset="0"/>
              <a:cs typeface="Arial" panose="020B0604020202020204" pitchFamily="34" charset="0"/>
            </a:endParaRPr>
          </a:p>
          <a:p>
            <a:pPr algn="just"/>
            <a:endParaRPr lang="ro-RO" sz="15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sz="1500" dirty="0">
                <a:latin typeface="Arial" panose="020B0604020202020204" pitchFamily="34" charset="0"/>
                <a:cs typeface="Arial" panose="020B0604020202020204" pitchFamily="34" charset="0"/>
              </a:rPr>
              <a:t>Access to innovators from across the healthcare ecosystem including pharmaceutical, medical device, diagnostics, and health IT companies; venture capitalists; health systems and hospitals; payers; scientists; and physicians</a:t>
            </a:r>
          </a:p>
          <a:p>
            <a:pPr marL="285750" indent="-285750" algn="just">
              <a:buFont typeface="Arial" panose="020B0604020202020204" pitchFamily="34" charset="0"/>
              <a:buChar char="•"/>
            </a:pPr>
            <a:endParaRPr lang="ro-RO" sz="15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ro-RO" sz="1500" dirty="0">
                <a:latin typeface="Arial" panose="020B0604020202020204" pitchFamily="34" charset="0"/>
                <a:cs typeface="Arial" panose="020B0604020202020204" pitchFamily="34" charset="0"/>
                <a:hlinkClick r:id="rId2"/>
              </a:rPr>
              <a:t>www.matter.health</a:t>
            </a:r>
            <a:r>
              <a:rPr lang="en-US" sz="1500" dirty="0">
                <a:latin typeface="Arial" panose="020B0604020202020204" pitchFamily="34" charset="0"/>
                <a:cs typeface="Arial" panose="020B0604020202020204" pitchFamily="34" charset="0"/>
              </a:rPr>
              <a:t> </a:t>
            </a:r>
          </a:p>
          <a:p>
            <a:pPr marL="342900" indent="-342900" algn="just">
              <a:buFont typeface="+mj-lt"/>
              <a:buAutoNum type="arabicPeriod"/>
            </a:pPr>
            <a:endParaRPr lang="en-US" sz="1500" dirty="0">
              <a:latin typeface="Arial" panose="020B0604020202020204" pitchFamily="34" charset="0"/>
              <a:cs typeface="Arial" panose="020B0604020202020204" pitchFamily="34" charset="0"/>
            </a:endParaRPr>
          </a:p>
          <a:p>
            <a:pPr algn="just"/>
            <a:endParaRPr lang="en-US" sz="1500" dirty="0">
              <a:latin typeface="Arial" panose="020B0604020202020204" pitchFamily="34" charset="0"/>
              <a:cs typeface="Arial" panose="020B0604020202020204" pitchFamily="34" charset="0"/>
            </a:endParaRPr>
          </a:p>
        </p:txBody>
      </p:sp>
      <p:pic>
        <p:nvPicPr>
          <p:cNvPr id="1026" name="Picture 2" descr="Image result for matter logo">
            <a:extLst>
              <a:ext uri="{FF2B5EF4-FFF2-40B4-BE49-F238E27FC236}">
                <a16:creationId xmlns:a16="http://schemas.microsoft.com/office/drawing/2014/main" id="{CB337563-BB8A-410A-A1BB-AF247F2A258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953515"/>
            <a:ext cx="2494994" cy="120092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FB45F7B-D58B-48C6-9B7E-7889103405BA}"/>
              </a:ext>
            </a:extLst>
          </p:cNvPr>
          <p:cNvSpPr txBox="1"/>
          <p:nvPr/>
        </p:nvSpPr>
        <p:spPr>
          <a:xfrm>
            <a:off x="3869724" y="260648"/>
            <a:ext cx="1404552" cy="553998"/>
          </a:xfrm>
          <a:prstGeom prst="rect">
            <a:avLst/>
          </a:prstGeom>
          <a:noFill/>
        </p:spPr>
        <p:txBody>
          <a:bodyPr wrap="none" rtlCol="0">
            <a:spAutoFit/>
          </a:bodyPr>
          <a:lstStyle/>
          <a:p>
            <a:pPr algn="ctr"/>
            <a:r>
              <a:rPr lang="en-US" sz="1500" b="1" dirty="0">
                <a:solidFill>
                  <a:schemeClr val="accent3">
                    <a:lumMod val="75000"/>
                  </a:schemeClr>
                </a:solidFill>
                <a:latin typeface="Lucida Bright" panose="02040602050505020304" pitchFamily="18" charset="0"/>
                <a:cs typeface="Arial" panose="020B0604020202020204" pitchFamily="34" charset="0"/>
              </a:rPr>
              <a:t>TENTATIVE </a:t>
            </a:r>
          </a:p>
          <a:p>
            <a:pPr algn="ctr"/>
            <a:r>
              <a:rPr lang="en-US" sz="1500" b="1" dirty="0">
                <a:solidFill>
                  <a:schemeClr val="accent3">
                    <a:lumMod val="75000"/>
                  </a:schemeClr>
                </a:solidFill>
                <a:latin typeface="Lucida Bright" panose="02040602050505020304" pitchFamily="18" charset="0"/>
                <a:cs typeface="Arial" panose="020B0604020202020204" pitchFamily="34" charset="0"/>
              </a:rPr>
              <a:t>PROGRAM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are 1"/>
          <p:cNvGrpSpPr/>
          <p:nvPr/>
        </p:nvGrpSpPr>
        <p:grpSpPr>
          <a:xfrm>
            <a:off x="667643" y="975303"/>
            <a:ext cx="2376264" cy="725506"/>
            <a:chOff x="1145577" y="-4570064"/>
            <a:chExt cx="4320480" cy="9506554"/>
          </a:xfrm>
        </p:grpSpPr>
        <p:pic>
          <p:nvPicPr>
            <p:cNvPr id="3" name="Picture 2" descr="Imagini pentru health sector"/>
            <p:cNvPicPr>
              <a:picLocks noChangeAspect="1" noChangeArrowheads="1"/>
            </p:cNvPicPr>
            <p:nvPr/>
          </p:nvPicPr>
          <p:blipFill>
            <a:blip r:embed="rId2" cstate="print"/>
            <a:srcRect l="6605" r="2573" b="36937"/>
            <a:stretch>
              <a:fillRect/>
            </a:stretch>
          </p:blipFill>
          <p:spPr bwMode="auto">
            <a:xfrm>
              <a:off x="1177337" y="2920265"/>
              <a:ext cx="4186751" cy="2016225"/>
            </a:xfrm>
            <a:prstGeom prst="rect">
              <a:avLst/>
            </a:prstGeom>
            <a:ln>
              <a:noFill/>
            </a:ln>
            <a:effectLst>
              <a:softEdge rad="112500"/>
            </a:effectLst>
          </p:spPr>
        </p:pic>
        <p:sp>
          <p:nvSpPr>
            <p:cNvPr id="4" name="CasetăText 3"/>
            <p:cNvSpPr txBox="1"/>
            <p:nvPr/>
          </p:nvSpPr>
          <p:spPr>
            <a:xfrm>
              <a:off x="1145577" y="-4570064"/>
              <a:ext cx="4320480" cy="4839484"/>
            </a:xfrm>
            <a:prstGeom prst="rect">
              <a:avLst/>
            </a:prstGeom>
            <a:noFill/>
          </p:spPr>
          <p:txBody>
            <a:bodyPr wrap="square" rtlCol="0">
              <a:spAutoFit/>
            </a:bodyPr>
            <a:lstStyle/>
            <a:p>
              <a:pPr algn="ctr"/>
              <a:endParaRPr lang="en-US" dirty="0">
                <a:solidFill>
                  <a:srgbClr val="FF0000"/>
                </a:solidFill>
                <a:latin typeface="Arial" panose="020B0604020202020204" pitchFamily="34" charset="0"/>
                <a:cs typeface="Arial" panose="020B0604020202020204" pitchFamily="34" charset="0"/>
              </a:endParaRPr>
            </a:p>
          </p:txBody>
        </p:sp>
      </p:grpSp>
      <p:sp>
        <p:nvSpPr>
          <p:cNvPr id="5" name="Dreptunghi 4"/>
          <p:cNvSpPr/>
          <p:nvPr/>
        </p:nvSpPr>
        <p:spPr>
          <a:xfrm>
            <a:off x="395536" y="2202107"/>
            <a:ext cx="8208912" cy="4247317"/>
          </a:xfrm>
          <a:prstGeom prst="rect">
            <a:avLst/>
          </a:prstGeom>
        </p:spPr>
        <p:txBody>
          <a:bodyPr wrap="square" numCol="1" anchor="ctr">
            <a:spAutoFit/>
          </a:bodyPr>
          <a:lstStyle/>
          <a:p>
            <a:pPr algn="just"/>
            <a:endParaRPr lang="ro-RO" sz="1500" b="1" dirty="0">
              <a:latin typeface="Arial" panose="020B0604020202020204" pitchFamily="34" charset="0"/>
              <a:cs typeface="Arial" panose="020B0604020202020204" pitchFamily="34" charset="0"/>
            </a:endParaRPr>
          </a:p>
          <a:p>
            <a:pPr algn="ctr"/>
            <a:r>
              <a:rPr lang="en-US" sz="1500" b="1" dirty="0">
                <a:latin typeface="Arial" panose="020B0604020202020204" pitchFamily="34" charset="0"/>
                <a:cs typeface="Arial" panose="020B0604020202020204" pitchFamily="34" charset="0"/>
              </a:rPr>
              <a:t>Illinois Medical District</a:t>
            </a:r>
            <a:r>
              <a:rPr lang="en-US" sz="1500" dirty="0">
                <a:latin typeface="Arial" panose="020B0604020202020204" pitchFamily="34" charset="0"/>
                <a:cs typeface="Arial" panose="020B0604020202020204" pitchFamily="34" charset="0"/>
              </a:rPr>
              <a:t> </a:t>
            </a:r>
          </a:p>
          <a:p>
            <a:pPr algn="ctr"/>
            <a:r>
              <a:rPr lang="en-US" sz="1500" dirty="0">
                <a:latin typeface="Arial" panose="020B0604020202020204" pitchFamily="34" charset="0"/>
                <a:cs typeface="Arial" panose="020B0604020202020204" pitchFamily="34" charset="0"/>
              </a:rPr>
              <a:t>Largest Medical District in USA</a:t>
            </a:r>
            <a:endParaRPr lang="ro-RO" sz="1500" dirty="0">
              <a:latin typeface="Arial" panose="020B0604020202020204" pitchFamily="34" charset="0"/>
              <a:cs typeface="Arial" panose="020B0604020202020204" pitchFamily="34" charset="0"/>
            </a:endParaRPr>
          </a:p>
          <a:p>
            <a:pPr algn="just"/>
            <a:endParaRPr lang="ro-RO" sz="1500" i="1" dirty="0">
              <a:latin typeface="Arial" panose="020B0604020202020204" pitchFamily="34" charset="0"/>
              <a:cs typeface="Arial" panose="020B0604020202020204" pitchFamily="34" charset="0"/>
            </a:endParaRPr>
          </a:p>
          <a:p>
            <a:pPr algn="just"/>
            <a:endParaRPr lang="ro-RO" sz="1500" i="1"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sz="1500" dirty="0">
                <a:latin typeface="Arial" panose="020B0604020202020204" pitchFamily="34" charset="0"/>
                <a:cs typeface="Arial" panose="020B0604020202020204" pitchFamily="34" charset="0"/>
              </a:rPr>
              <a:t>A special-use zoning district in Chicago of 560 acres of medical research facilities, labs, a biotechnology business incubator, a raw development area, four major hospitals, two medical universities, and more than 40 health care related facilities</a:t>
            </a:r>
          </a:p>
          <a:p>
            <a:pPr algn="just"/>
            <a:endParaRPr lang="ro-RO" sz="15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sz="1500" dirty="0">
                <a:latin typeface="Arial" panose="020B0604020202020204" pitchFamily="34" charset="0"/>
                <a:cs typeface="Arial" panose="020B0604020202020204" pitchFamily="34" charset="0"/>
              </a:rPr>
              <a:t>The IMD is the largest urban medical district in the United States and has the most diverse patient population in the country</a:t>
            </a:r>
          </a:p>
          <a:p>
            <a:pPr algn="just"/>
            <a:endParaRPr lang="ro-RO" sz="15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sz="1500" dirty="0">
                <a:latin typeface="Arial" panose="020B0604020202020204" pitchFamily="34" charset="0"/>
                <a:cs typeface="Arial" panose="020B0604020202020204" pitchFamily="34" charset="0"/>
              </a:rPr>
              <a:t>The district is focused on expanding innovation in healthcare, medical science, information technology, biotechnology, medical devices, clean technology and supportive assisted living. </a:t>
            </a:r>
          </a:p>
          <a:p>
            <a:pPr algn="just"/>
            <a:endParaRPr lang="ro-RO" sz="15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ro-RO" sz="1500" dirty="0">
                <a:latin typeface="Arial" panose="020B0604020202020204" pitchFamily="34" charset="0"/>
                <a:cs typeface="Arial" panose="020B0604020202020204" pitchFamily="34" charset="0"/>
                <a:hlinkClick r:id="rId3"/>
              </a:rPr>
              <a:t>www.imdc.org</a:t>
            </a:r>
            <a:r>
              <a:rPr lang="en-US" sz="1500" dirty="0">
                <a:latin typeface="Arial" panose="020B0604020202020204" pitchFamily="34" charset="0"/>
                <a:cs typeface="Arial" panose="020B0604020202020204" pitchFamily="34" charset="0"/>
              </a:rPr>
              <a:t> </a:t>
            </a:r>
          </a:p>
          <a:p>
            <a:pPr marL="342900" indent="-342900" algn="just"/>
            <a:endParaRPr lang="en-US" sz="1500" dirty="0">
              <a:latin typeface="Arial" panose="020B0604020202020204" pitchFamily="34" charset="0"/>
              <a:cs typeface="Arial" panose="020B0604020202020204" pitchFamily="34" charset="0"/>
            </a:endParaRPr>
          </a:p>
        </p:txBody>
      </p:sp>
      <p:pic>
        <p:nvPicPr>
          <p:cNvPr id="6" name="Picture 2" descr="Image result for Illinois Medical District logo">
            <a:extLst>
              <a:ext uri="{FF2B5EF4-FFF2-40B4-BE49-F238E27FC236}">
                <a16:creationId xmlns:a16="http://schemas.microsoft.com/office/drawing/2014/main" id="{15866DD3-5598-4091-909C-305481A5C0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0095" y="883166"/>
            <a:ext cx="2302714" cy="148141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4E2B3D6C-6CCB-49A6-A3F9-5A371DD69C52}"/>
              </a:ext>
            </a:extLst>
          </p:cNvPr>
          <p:cNvSpPr/>
          <p:nvPr/>
        </p:nvSpPr>
        <p:spPr>
          <a:xfrm>
            <a:off x="2213992" y="299310"/>
            <a:ext cx="4572000" cy="553998"/>
          </a:xfrm>
          <a:prstGeom prst="rect">
            <a:avLst/>
          </a:prstGeom>
        </p:spPr>
        <p:txBody>
          <a:bodyPr>
            <a:spAutoFit/>
          </a:bodyPr>
          <a:lstStyle/>
          <a:p>
            <a:pPr lvl="0" algn="ctr"/>
            <a:r>
              <a:rPr lang="en-US" sz="1500" b="1" dirty="0">
                <a:solidFill>
                  <a:srgbClr val="8CADAE">
                    <a:lumMod val="75000"/>
                  </a:srgbClr>
                </a:solidFill>
                <a:latin typeface="Lucida Bright" panose="02040602050505020304" pitchFamily="18" charset="0"/>
                <a:cs typeface="Arial" panose="020B0604020202020204" pitchFamily="34" charset="0"/>
              </a:rPr>
              <a:t>TENTATIVE </a:t>
            </a:r>
          </a:p>
          <a:p>
            <a:pPr lvl="0" algn="ctr"/>
            <a:r>
              <a:rPr lang="en-US" sz="1500" b="1" dirty="0">
                <a:solidFill>
                  <a:srgbClr val="8CADAE">
                    <a:lumMod val="75000"/>
                  </a:srgbClr>
                </a:solidFill>
                <a:latin typeface="Lucida Bright" panose="02040602050505020304" pitchFamily="18" charset="0"/>
                <a:cs typeface="Arial" panose="020B0604020202020204" pitchFamily="34" charset="0"/>
              </a:rPr>
              <a:t>PROGRAM </a:t>
            </a:r>
          </a:p>
        </p:txBody>
      </p:sp>
      <p:sp>
        <p:nvSpPr>
          <p:cNvPr id="11" name="CasetăText 3">
            <a:extLst>
              <a:ext uri="{FF2B5EF4-FFF2-40B4-BE49-F238E27FC236}">
                <a16:creationId xmlns:a16="http://schemas.microsoft.com/office/drawing/2014/main" id="{28B69815-2E62-4720-A7F1-009B0A53D2AC}"/>
              </a:ext>
            </a:extLst>
          </p:cNvPr>
          <p:cNvSpPr txBox="1"/>
          <p:nvPr/>
        </p:nvSpPr>
        <p:spPr>
          <a:xfrm>
            <a:off x="575048" y="1161562"/>
            <a:ext cx="2376264" cy="784830"/>
          </a:xfrm>
          <a:prstGeom prst="rect">
            <a:avLst/>
          </a:prstGeom>
          <a:noFill/>
        </p:spPr>
        <p:txBody>
          <a:bodyPr wrap="square" rtlCol="0">
            <a:spAutoFit/>
          </a:bodyPr>
          <a:lstStyle/>
          <a:p>
            <a:pPr algn="ctr"/>
            <a:r>
              <a:rPr lang="ro-RO" sz="1500" b="1" dirty="0">
                <a:solidFill>
                  <a:srgbClr val="FF0000"/>
                </a:solidFill>
                <a:latin typeface="Arial" panose="020B0604020202020204" pitchFamily="34" charset="0"/>
                <a:cs typeface="Arial" panose="020B0604020202020204" pitchFamily="34" charset="0"/>
              </a:rPr>
              <a:t>CHICAGO HEALTH CARE INDUSTRY</a:t>
            </a:r>
          </a:p>
          <a:p>
            <a:pPr algn="ctr"/>
            <a:endParaRPr lang="en-US" sz="15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2475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tăText 3"/>
          <p:cNvSpPr txBox="1"/>
          <p:nvPr/>
        </p:nvSpPr>
        <p:spPr>
          <a:xfrm>
            <a:off x="467544" y="1124744"/>
            <a:ext cx="2376264" cy="784830"/>
          </a:xfrm>
          <a:prstGeom prst="rect">
            <a:avLst/>
          </a:prstGeom>
          <a:noFill/>
        </p:spPr>
        <p:txBody>
          <a:bodyPr wrap="square" rtlCol="0">
            <a:spAutoFit/>
          </a:bodyPr>
          <a:lstStyle/>
          <a:p>
            <a:pPr algn="ctr"/>
            <a:r>
              <a:rPr lang="ro-RO" sz="1500" b="1" dirty="0">
                <a:solidFill>
                  <a:srgbClr val="FF0000"/>
                </a:solidFill>
                <a:latin typeface="Arial" panose="020B0604020202020204" pitchFamily="34" charset="0"/>
                <a:cs typeface="Arial" panose="020B0604020202020204" pitchFamily="34" charset="0"/>
              </a:rPr>
              <a:t>CHICAGO IT&amp;C  INDUSTRY</a:t>
            </a:r>
          </a:p>
          <a:p>
            <a:pPr algn="ctr"/>
            <a:endParaRPr lang="en-US" sz="1500" dirty="0">
              <a:solidFill>
                <a:srgbClr val="FF0000"/>
              </a:solidFill>
              <a:latin typeface="Arial" panose="020B0604020202020204" pitchFamily="34" charset="0"/>
              <a:cs typeface="Arial" panose="020B0604020202020204" pitchFamily="34" charset="0"/>
            </a:endParaRPr>
          </a:p>
        </p:txBody>
      </p:sp>
      <p:sp>
        <p:nvSpPr>
          <p:cNvPr id="5" name="Dreptunghi 4"/>
          <p:cNvSpPr/>
          <p:nvPr/>
        </p:nvSpPr>
        <p:spPr>
          <a:xfrm>
            <a:off x="467544" y="2038542"/>
            <a:ext cx="8136904" cy="4016484"/>
          </a:xfrm>
          <a:prstGeom prst="rect">
            <a:avLst/>
          </a:prstGeom>
        </p:spPr>
        <p:txBody>
          <a:bodyPr wrap="square" numCol="1" anchor="ctr">
            <a:spAutoFit/>
          </a:bodyPr>
          <a:lstStyle/>
          <a:p>
            <a:pPr algn="just"/>
            <a:endParaRPr lang="en-US" sz="1500" b="1" dirty="0">
              <a:latin typeface="Arial" panose="020B0604020202020204" pitchFamily="34" charset="0"/>
              <a:cs typeface="Arial" panose="020B0604020202020204" pitchFamily="34" charset="0"/>
            </a:endParaRPr>
          </a:p>
          <a:p>
            <a:pPr algn="ctr"/>
            <a:r>
              <a:rPr lang="ro-RO" sz="1500" b="1" dirty="0">
                <a:latin typeface="Arial" panose="020B0604020202020204" pitchFamily="34" charset="0"/>
                <a:cs typeface="Arial" panose="020B0604020202020204" pitchFamily="34" charset="0"/>
              </a:rPr>
              <a:t>1871</a:t>
            </a:r>
            <a:endParaRPr lang="en-US" sz="1500" b="1" dirty="0">
              <a:latin typeface="Arial" panose="020B0604020202020204" pitchFamily="34" charset="0"/>
              <a:cs typeface="Arial" panose="020B0604020202020204" pitchFamily="34" charset="0"/>
            </a:endParaRPr>
          </a:p>
          <a:p>
            <a:pPr algn="ctr"/>
            <a:r>
              <a:rPr lang="en-US" sz="1500" dirty="0">
                <a:latin typeface="Arial" panose="020B0604020202020204" pitchFamily="34" charset="0"/>
                <a:cs typeface="Arial" panose="020B0604020202020204" pitchFamily="34" charset="0"/>
              </a:rPr>
              <a:t>Top-ranked Tech Incubator in the World</a:t>
            </a:r>
            <a:endParaRPr lang="ro-RO" sz="1500" i="1" dirty="0">
              <a:latin typeface="Arial" panose="020B0604020202020204" pitchFamily="34" charset="0"/>
              <a:cs typeface="Arial" panose="020B0604020202020204" pitchFamily="34" charset="0"/>
            </a:endParaRPr>
          </a:p>
          <a:p>
            <a:pPr algn="just"/>
            <a:endParaRPr lang="ro-RO" sz="1500" i="1"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sz="1500" dirty="0">
                <a:latin typeface="Arial" panose="020B0604020202020204" pitchFamily="34" charset="0"/>
                <a:cs typeface="Arial" panose="020B0604020202020204" pitchFamily="34" charset="0"/>
              </a:rPr>
              <a:t>1871 is the home of more than 400 early-stage, high-growth digital startups.</a:t>
            </a:r>
          </a:p>
          <a:p>
            <a:pPr marL="285750" indent="-285750" algn="just">
              <a:buFont typeface="Wingdings" panose="05000000000000000000" pitchFamily="2" charset="2"/>
              <a:buChar char="Ø"/>
            </a:pPr>
            <a:endParaRPr lang="en-US" sz="15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sz="1500" dirty="0">
                <a:latin typeface="Arial" panose="020B0604020202020204" pitchFamily="34" charset="0"/>
                <a:cs typeface="Arial" panose="020B0604020202020204" pitchFamily="34" charset="0"/>
              </a:rPr>
              <a:t>A 150,000 square foot facility is also the headquarters of nationally recognized accelerators, industry-specific incubators, tech talent schools, the Illinois Science and Technology Coalition — the state’s leading technology advocate, a number of Chicago-based VCs, and satellite offices for Northwestern University, University of Illinois, University of Chicago, Loyola University Chicago, Illinois Institute of Technology, DeVry University, and DePaul University.</a:t>
            </a:r>
          </a:p>
          <a:p>
            <a:pPr algn="just"/>
            <a:endParaRPr lang="en-US" sz="15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sz="1500" dirty="0">
                <a:latin typeface="Arial" panose="020B0604020202020204" pitchFamily="34" charset="0"/>
                <a:cs typeface="Arial" panose="020B0604020202020204" pitchFamily="34" charset="0"/>
              </a:rPr>
              <a:t>It has become the hub for the city’s thriving technology and entrepreneurial ecosystem.</a:t>
            </a:r>
          </a:p>
          <a:p>
            <a:pPr algn="just"/>
            <a:endParaRPr lang="ro-RO" sz="1500" i="1"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ro-RO" sz="1500" dirty="0">
                <a:latin typeface="Arial" panose="020B0604020202020204" pitchFamily="34" charset="0"/>
                <a:cs typeface="Arial" panose="020B0604020202020204" pitchFamily="34" charset="0"/>
                <a:hlinkClick r:id="rId2"/>
              </a:rPr>
              <a:t>https://1871.com/</a:t>
            </a:r>
            <a:r>
              <a:rPr lang="en-US" sz="1500" dirty="0">
                <a:latin typeface="Arial" panose="020B0604020202020204" pitchFamily="34" charset="0"/>
                <a:cs typeface="Arial" panose="020B0604020202020204" pitchFamily="34" charset="0"/>
              </a:rPr>
              <a:t> </a:t>
            </a:r>
            <a:r>
              <a:rPr lang="ro-RO" sz="1500" dirty="0">
                <a:latin typeface="Arial" panose="020B0604020202020204" pitchFamily="34" charset="0"/>
                <a:cs typeface="Arial" panose="020B0604020202020204" pitchFamily="34" charset="0"/>
              </a:rPr>
              <a:t> </a:t>
            </a:r>
            <a:endParaRPr lang="en-US" sz="1500" dirty="0">
              <a:latin typeface="Arial" panose="020B0604020202020204" pitchFamily="34" charset="0"/>
              <a:cs typeface="Arial" panose="020B0604020202020204" pitchFamily="34" charset="0"/>
            </a:endParaRPr>
          </a:p>
          <a:p>
            <a:pPr algn="just"/>
            <a:endParaRPr lang="en-US" sz="1500" dirty="0">
              <a:latin typeface="Arial" panose="020B0604020202020204" pitchFamily="34" charset="0"/>
              <a:cs typeface="Arial" panose="020B0604020202020204" pitchFamily="34" charset="0"/>
            </a:endParaRPr>
          </a:p>
        </p:txBody>
      </p:sp>
      <p:pic>
        <p:nvPicPr>
          <p:cNvPr id="1028" name="Picture 4" descr="1871_plate_logo_1in_trans">
            <a:extLst>
              <a:ext uri="{FF2B5EF4-FFF2-40B4-BE49-F238E27FC236}">
                <a16:creationId xmlns:a16="http://schemas.microsoft.com/office/drawing/2014/main" id="{5517740F-11AB-40F4-A4C0-290DB99E9B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832055"/>
            <a:ext cx="2085098" cy="137020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084EC77-AEA3-48C8-8771-DCB2AD61D677}"/>
              </a:ext>
            </a:extLst>
          </p:cNvPr>
          <p:cNvSpPr/>
          <p:nvPr/>
        </p:nvSpPr>
        <p:spPr>
          <a:xfrm>
            <a:off x="2249996" y="248610"/>
            <a:ext cx="4572000" cy="553998"/>
          </a:xfrm>
          <a:prstGeom prst="rect">
            <a:avLst/>
          </a:prstGeom>
        </p:spPr>
        <p:txBody>
          <a:bodyPr>
            <a:spAutoFit/>
          </a:bodyPr>
          <a:lstStyle/>
          <a:p>
            <a:pPr lvl="0" algn="ctr"/>
            <a:r>
              <a:rPr lang="en-US" sz="1500" b="1" dirty="0">
                <a:solidFill>
                  <a:srgbClr val="8CADAE">
                    <a:lumMod val="75000"/>
                  </a:srgbClr>
                </a:solidFill>
                <a:latin typeface="Lucida Bright" panose="02040602050505020304" pitchFamily="18" charset="0"/>
                <a:cs typeface="Arial" panose="020B0604020202020204" pitchFamily="34" charset="0"/>
              </a:rPr>
              <a:t>TENTATIVE </a:t>
            </a:r>
          </a:p>
          <a:p>
            <a:pPr lvl="0" algn="ctr"/>
            <a:r>
              <a:rPr lang="en-US" sz="1500" b="1" dirty="0">
                <a:solidFill>
                  <a:srgbClr val="8CADAE">
                    <a:lumMod val="75000"/>
                  </a:srgbClr>
                </a:solidFill>
                <a:latin typeface="Lucida Bright" panose="02040602050505020304" pitchFamily="18" charset="0"/>
                <a:cs typeface="Arial" panose="020B0604020202020204" pitchFamily="34" charset="0"/>
              </a:rPr>
              <a:t>PROGRAM </a:t>
            </a:r>
          </a:p>
        </p:txBody>
      </p:sp>
    </p:spTree>
    <p:extLst>
      <p:ext uri="{BB962C8B-B14F-4D97-AF65-F5344CB8AC3E}">
        <p14:creationId xmlns:p14="http://schemas.microsoft.com/office/powerpoint/2010/main" val="425505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tăText 3"/>
          <p:cNvSpPr txBox="1"/>
          <p:nvPr/>
        </p:nvSpPr>
        <p:spPr>
          <a:xfrm>
            <a:off x="539552" y="1059827"/>
            <a:ext cx="2376264" cy="784830"/>
          </a:xfrm>
          <a:prstGeom prst="rect">
            <a:avLst/>
          </a:prstGeom>
          <a:noFill/>
        </p:spPr>
        <p:txBody>
          <a:bodyPr wrap="square" rtlCol="0">
            <a:spAutoFit/>
          </a:bodyPr>
          <a:lstStyle/>
          <a:p>
            <a:pPr algn="ctr"/>
            <a:r>
              <a:rPr lang="ro-RO" sz="1500" b="1" dirty="0">
                <a:solidFill>
                  <a:srgbClr val="FF0000"/>
                </a:solidFill>
                <a:latin typeface="Arial" panose="020B0604020202020204" pitchFamily="34" charset="0"/>
                <a:cs typeface="Arial" panose="020B0604020202020204" pitchFamily="34" charset="0"/>
              </a:rPr>
              <a:t>CHICAGO IT&amp;C  INDUSTRY</a:t>
            </a:r>
          </a:p>
          <a:p>
            <a:pPr algn="ctr"/>
            <a:endParaRPr lang="en-US" sz="1500" dirty="0">
              <a:solidFill>
                <a:srgbClr val="FF0000"/>
              </a:solidFill>
              <a:latin typeface="Arial" panose="020B0604020202020204" pitchFamily="34" charset="0"/>
              <a:cs typeface="Arial" panose="020B0604020202020204" pitchFamily="34" charset="0"/>
            </a:endParaRPr>
          </a:p>
        </p:txBody>
      </p:sp>
      <p:sp>
        <p:nvSpPr>
          <p:cNvPr id="5" name="Dreptunghi 4"/>
          <p:cNvSpPr/>
          <p:nvPr/>
        </p:nvSpPr>
        <p:spPr>
          <a:xfrm>
            <a:off x="395536" y="2032788"/>
            <a:ext cx="8208912" cy="4247317"/>
          </a:xfrm>
          <a:prstGeom prst="rect">
            <a:avLst/>
          </a:prstGeom>
        </p:spPr>
        <p:txBody>
          <a:bodyPr wrap="square" numCol="1" anchor="ctr">
            <a:spAutoFit/>
          </a:bodyPr>
          <a:lstStyle/>
          <a:p>
            <a:pPr algn="just"/>
            <a:endParaRPr lang="ro-RO" sz="1500" b="1" dirty="0">
              <a:latin typeface="Arial" panose="020B0604020202020204" pitchFamily="34" charset="0"/>
              <a:cs typeface="Arial" panose="020B0604020202020204" pitchFamily="34" charset="0"/>
            </a:endParaRPr>
          </a:p>
          <a:p>
            <a:pPr algn="ctr"/>
            <a:r>
              <a:rPr lang="ro-RO" sz="1500" b="1" dirty="0">
                <a:latin typeface="Arial" panose="020B0604020202020204" pitchFamily="34" charset="0"/>
                <a:cs typeface="Arial" panose="020B0604020202020204" pitchFamily="34" charset="0"/>
              </a:rPr>
              <a:t>Illinois Science &amp; Technology Coalition</a:t>
            </a:r>
            <a:endParaRPr lang="en-US" sz="1500" b="1" dirty="0">
              <a:latin typeface="Arial" panose="020B0604020202020204" pitchFamily="34" charset="0"/>
              <a:cs typeface="Arial" panose="020B0604020202020204" pitchFamily="34" charset="0"/>
            </a:endParaRPr>
          </a:p>
          <a:p>
            <a:pPr algn="ctr"/>
            <a:r>
              <a:rPr lang="ro-RO" sz="1500" dirty="0">
                <a:latin typeface="Arial" panose="020B0604020202020204" pitchFamily="34" charset="0"/>
                <a:cs typeface="Arial" panose="020B0604020202020204" pitchFamily="34" charset="0"/>
              </a:rPr>
              <a:t>Technology</a:t>
            </a:r>
            <a:r>
              <a:rPr lang="en-US" sz="1500" dirty="0">
                <a:latin typeface="Arial" panose="020B0604020202020204" pitchFamily="34" charset="0"/>
                <a:cs typeface="Arial" panose="020B0604020202020204" pitchFamily="34" charset="0"/>
              </a:rPr>
              <a:t> Innovators</a:t>
            </a:r>
            <a:r>
              <a:rPr lang="ro-RO" sz="1500"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H</a:t>
            </a:r>
            <a:r>
              <a:rPr lang="ro-RO" sz="1500" dirty="0">
                <a:latin typeface="Arial" panose="020B0604020202020204" pitchFamily="34" charset="0"/>
                <a:cs typeface="Arial" panose="020B0604020202020204" pitchFamily="34" charset="0"/>
              </a:rPr>
              <a:t>ub</a:t>
            </a:r>
          </a:p>
          <a:p>
            <a:pPr algn="just"/>
            <a:endParaRPr lang="ro-RO" sz="1500" i="1" dirty="0">
              <a:latin typeface="Arial" panose="020B0604020202020204" pitchFamily="34" charset="0"/>
              <a:cs typeface="Arial" panose="020B0604020202020204" pitchFamily="34" charset="0"/>
            </a:endParaRPr>
          </a:p>
          <a:p>
            <a:pPr algn="just"/>
            <a:endParaRPr lang="ro-RO" sz="1500" i="1"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sz="1500" dirty="0">
                <a:latin typeface="Arial" panose="020B0604020202020204" pitchFamily="34" charset="0"/>
                <a:cs typeface="Arial" panose="020B0604020202020204" pitchFamily="34" charset="0"/>
              </a:rPr>
              <a:t>ISTC members </a:t>
            </a:r>
            <a:r>
              <a:rPr lang="ro-RO" sz="1500" dirty="0">
                <a:latin typeface="Arial" panose="020B0604020202020204" pitchFamily="34" charset="0"/>
                <a:cs typeface="Arial" panose="020B0604020202020204" pitchFamily="34" charset="0"/>
              </a:rPr>
              <a:t>are</a:t>
            </a:r>
            <a:r>
              <a:rPr lang="en-US" sz="1500" dirty="0">
                <a:latin typeface="Arial" panose="020B0604020202020204" pitchFamily="34" charset="0"/>
                <a:cs typeface="Arial" panose="020B0604020202020204" pitchFamily="34" charset="0"/>
              </a:rPr>
              <a:t> leaders in the innovation ecosystem and include major Illinois research universities, federal labs, Fortune 500 corporations, and civic organizations.</a:t>
            </a:r>
            <a:endParaRPr lang="ro-RO" sz="1500" dirty="0">
              <a:latin typeface="Arial" panose="020B0604020202020204" pitchFamily="34" charset="0"/>
              <a:cs typeface="Arial" panose="020B0604020202020204" pitchFamily="34" charset="0"/>
            </a:endParaRPr>
          </a:p>
          <a:p>
            <a:pPr algn="just"/>
            <a:endParaRPr lang="ro-RO" sz="15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sz="1500" dirty="0">
                <a:latin typeface="Arial" panose="020B0604020202020204" pitchFamily="34" charset="0"/>
                <a:cs typeface="Arial" panose="020B0604020202020204" pitchFamily="34" charset="0"/>
              </a:rPr>
              <a:t>Illinois Corporate-Startup Challenge - is a national award–winning program that connects global corporations with the entrepreneurial community for mutual benefit</a:t>
            </a:r>
            <a:r>
              <a:rPr lang="ro-RO" sz="1500" dirty="0">
                <a:latin typeface="Arial" panose="020B0604020202020204" pitchFamily="34" charset="0"/>
                <a:cs typeface="Arial" panose="020B0604020202020204" pitchFamily="34" charset="0"/>
              </a:rPr>
              <a:t>.</a:t>
            </a:r>
          </a:p>
          <a:p>
            <a:pPr algn="just"/>
            <a:endParaRPr lang="ro-RO" sz="15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ro-RO" sz="1500" dirty="0">
                <a:latin typeface="Arial" panose="020B0604020202020204" pitchFamily="34" charset="0"/>
                <a:cs typeface="Arial" panose="020B0604020202020204" pitchFamily="34" charset="0"/>
              </a:rPr>
              <a:t>Energy Innovation - </a:t>
            </a:r>
            <a:r>
              <a:rPr lang="en-US" sz="1500" dirty="0">
                <a:latin typeface="Arial" panose="020B0604020202020204" pitchFamily="34" charset="0"/>
                <a:cs typeface="Arial" panose="020B0604020202020204" pitchFamily="34" charset="0"/>
              </a:rPr>
              <a:t>ISTC plays an active role in a number of partnerships to support energy innovation (Energy Foundry, Illinois Science and Energy Innovation Foundation (ISEIF), Smart Grid Cluster).</a:t>
            </a:r>
            <a:endParaRPr lang="ro-RO" sz="1500" dirty="0">
              <a:latin typeface="Arial" panose="020B0604020202020204" pitchFamily="34" charset="0"/>
              <a:cs typeface="Arial" panose="020B0604020202020204" pitchFamily="34" charset="0"/>
            </a:endParaRPr>
          </a:p>
          <a:p>
            <a:pPr algn="just"/>
            <a:endParaRPr lang="ro-RO" sz="1500" i="1"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ro-RO" sz="1500" dirty="0">
                <a:latin typeface="Arial" panose="020B0604020202020204" pitchFamily="34" charset="0"/>
                <a:cs typeface="Arial" panose="020B0604020202020204" pitchFamily="34" charset="0"/>
                <a:hlinkClick r:id="rId2"/>
              </a:rPr>
              <a:t>www.istcoalition.org</a:t>
            </a:r>
            <a:endParaRPr lang="ro-RO" sz="1500" dirty="0">
              <a:latin typeface="Arial" panose="020B0604020202020204" pitchFamily="34" charset="0"/>
              <a:cs typeface="Arial" panose="020B0604020202020204" pitchFamily="34" charset="0"/>
            </a:endParaRPr>
          </a:p>
          <a:p>
            <a:pPr algn="just"/>
            <a:r>
              <a:rPr lang="ro-RO" sz="1500" dirty="0">
                <a:latin typeface="Arial" panose="020B0604020202020204" pitchFamily="34" charset="0"/>
                <a:cs typeface="Arial" panose="020B0604020202020204" pitchFamily="34" charset="0"/>
              </a:rPr>
              <a:t> </a:t>
            </a:r>
            <a:endParaRPr lang="en-US" sz="1500" dirty="0">
              <a:latin typeface="Arial" panose="020B0604020202020204" pitchFamily="34" charset="0"/>
              <a:cs typeface="Arial" panose="020B0604020202020204" pitchFamily="34" charset="0"/>
            </a:endParaRPr>
          </a:p>
          <a:p>
            <a:pPr algn="just"/>
            <a:endParaRPr lang="en-US" sz="1500" dirty="0">
              <a:latin typeface="Arial" panose="020B0604020202020204" pitchFamily="34" charset="0"/>
              <a:cs typeface="Arial" panose="020B0604020202020204" pitchFamily="34" charset="0"/>
            </a:endParaRPr>
          </a:p>
        </p:txBody>
      </p:sp>
      <p:pic>
        <p:nvPicPr>
          <p:cNvPr id="2052" name="Picture 4" descr="Image result for illinois science and technology coalition logo">
            <a:extLst>
              <a:ext uri="{FF2B5EF4-FFF2-40B4-BE49-F238E27FC236}">
                <a16:creationId xmlns:a16="http://schemas.microsoft.com/office/drawing/2014/main" id="{ACEBAF3B-D2E5-4933-8A12-D206A1A771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965114"/>
            <a:ext cx="2376264" cy="82928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E9FC18F-4B76-49F6-8C44-7B272541BDA3}"/>
              </a:ext>
            </a:extLst>
          </p:cNvPr>
          <p:cNvSpPr/>
          <p:nvPr/>
        </p:nvSpPr>
        <p:spPr>
          <a:xfrm>
            <a:off x="2213992" y="324932"/>
            <a:ext cx="4572000" cy="553998"/>
          </a:xfrm>
          <a:prstGeom prst="rect">
            <a:avLst/>
          </a:prstGeom>
        </p:spPr>
        <p:txBody>
          <a:bodyPr>
            <a:spAutoFit/>
          </a:bodyPr>
          <a:lstStyle/>
          <a:p>
            <a:pPr lvl="0" algn="ctr"/>
            <a:r>
              <a:rPr lang="en-US" sz="1500" b="1" dirty="0">
                <a:solidFill>
                  <a:srgbClr val="8CADAE">
                    <a:lumMod val="75000"/>
                  </a:srgbClr>
                </a:solidFill>
                <a:latin typeface="Lucida Bright" panose="02040602050505020304" pitchFamily="18" charset="0"/>
                <a:cs typeface="Arial" panose="020B0604020202020204" pitchFamily="34" charset="0"/>
              </a:rPr>
              <a:t>TENTATIVE </a:t>
            </a:r>
          </a:p>
          <a:p>
            <a:pPr lvl="0" algn="ctr"/>
            <a:r>
              <a:rPr lang="en-US" sz="1500" b="1" dirty="0">
                <a:solidFill>
                  <a:srgbClr val="8CADAE">
                    <a:lumMod val="75000"/>
                  </a:srgbClr>
                </a:solidFill>
                <a:latin typeface="Lucida Bright" panose="02040602050505020304" pitchFamily="18" charset="0"/>
                <a:cs typeface="Arial" panose="020B0604020202020204" pitchFamily="34" charset="0"/>
              </a:rPr>
              <a:t>PROGRAM </a:t>
            </a:r>
          </a:p>
        </p:txBody>
      </p:sp>
    </p:spTree>
    <p:extLst>
      <p:ext uri="{BB962C8B-B14F-4D97-AF65-F5344CB8AC3E}">
        <p14:creationId xmlns:p14="http://schemas.microsoft.com/office/powerpoint/2010/main" val="2579331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tăText 3"/>
          <p:cNvSpPr txBox="1"/>
          <p:nvPr/>
        </p:nvSpPr>
        <p:spPr>
          <a:xfrm>
            <a:off x="539552" y="1017127"/>
            <a:ext cx="2592288" cy="553998"/>
          </a:xfrm>
          <a:prstGeom prst="rect">
            <a:avLst/>
          </a:prstGeom>
          <a:noFill/>
        </p:spPr>
        <p:txBody>
          <a:bodyPr wrap="square" rtlCol="0">
            <a:spAutoFit/>
          </a:bodyPr>
          <a:lstStyle/>
          <a:p>
            <a:pPr algn="ctr"/>
            <a:r>
              <a:rPr lang="ro-RO" sz="1500" b="1" dirty="0">
                <a:solidFill>
                  <a:srgbClr val="FF0000"/>
                </a:solidFill>
                <a:latin typeface="Arial" panose="020B0604020202020204" pitchFamily="34" charset="0"/>
                <a:cs typeface="Arial" panose="020B0604020202020204" pitchFamily="34" charset="0"/>
              </a:rPr>
              <a:t>CHICAGO BUSINESS ORGANIZATIONS</a:t>
            </a:r>
            <a:endParaRPr lang="en-US" sz="1500" dirty="0">
              <a:solidFill>
                <a:srgbClr val="FF0000"/>
              </a:solidFill>
              <a:latin typeface="Arial" panose="020B0604020202020204" pitchFamily="34" charset="0"/>
              <a:cs typeface="Arial" panose="020B0604020202020204" pitchFamily="34" charset="0"/>
            </a:endParaRPr>
          </a:p>
        </p:txBody>
      </p:sp>
      <p:sp>
        <p:nvSpPr>
          <p:cNvPr id="5" name="Dreptunghi 4"/>
          <p:cNvSpPr/>
          <p:nvPr/>
        </p:nvSpPr>
        <p:spPr>
          <a:xfrm>
            <a:off x="395536" y="1801957"/>
            <a:ext cx="8208912" cy="4708981"/>
          </a:xfrm>
          <a:prstGeom prst="rect">
            <a:avLst/>
          </a:prstGeom>
        </p:spPr>
        <p:txBody>
          <a:bodyPr wrap="square" numCol="1" anchor="ctr">
            <a:spAutoFit/>
          </a:bodyPr>
          <a:lstStyle/>
          <a:p>
            <a:pPr algn="just"/>
            <a:endParaRPr lang="ro-RO" sz="1500" b="1" dirty="0">
              <a:latin typeface="Arial" panose="020B0604020202020204" pitchFamily="34" charset="0"/>
              <a:cs typeface="Arial" panose="020B0604020202020204" pitchFamily="34" charset="0"/>
            </a:endParaRPr>
          </a:p>
          <a:p>
            <a:pPr algn="ctr"/>
            <a:r>
              <a:rPr lang="ro-RO" sz="1500" b="1" dirty="0">
                <a:latin typeface="Arial" panose="020B0604020202020204" pitchFamily="34" charset="0"/>
                <a:cs typeface="Arial" panose="020B0604020202020204" pitchFamily="34" charset="0"/>
              </a:rPr>
              <a:t>Chicagoland Chamber of Com</a:t>
            </a:r>
            <a:r>
              <a:rPr lang="en-US" sz="1500" b="1" dirty="0">
                <a:latin typeface="Arial" panose="020B0604020202020204" pitchFamily="34" charset="0"/>
                <a:cs typeface="Arial" panose="020B0604020202020204" pitchFamily="34" charset="0"/>
              </a:rPr>
              <a:t>m</a:t>
            </a:r>
            <a:r>
              <a:rPr lang="ro-RO" sz="1500" b="1" dirty="0">
                <a:latin typeface="Arial" panose="020B0604020202020204" pitchFamily="34" charset="0"/>
                <a:cs typeface="Arial" panose="020B0604020202020204" pitchFamily="34" charset="0"/>
              </a:rPr>
              <a:t>erce</a:t>
            </a:r>
            <a:endParaRPr lang="en-US" sz="1500" dirty="0">
              <a:latin typeface="Arial" panose="020B0604020202020204" pitchFamily="34" charset="0"/>
              <a:cs typeface="Arial" panose="020B0604020202020204" pitchFamily="34" charset="0"/>
            </a:endParaRPr>
          </a:p>
          <a:p>
            <a:pPr algn="ctr"/>
            <a:r>
              <a:rPr lang="ro-RO" sz="1500" dirty="0">
                <a:latin typeface="Arial" panose="020B0604020202020204" pitchFamily="34" charset="0"/>
                <a:cs typeface="Arial" panose="020B0604020202020204" pitchFamily="34" charset="0"/>
              </a:rPr>
              <a:t>Chicago</a:t>
            </a:r>
            <a:r>
              <a:rPr lang="en-US" sz="1500" dirty="0">
                <a:latin typeface="Arial" panose="020B0604020202020204" pitchFamily="34" charset="0"/>
                <a:cs typeface="Arial" panose="020B0604020202020204" pitchFamily="34" charset="0"/>
              </a:rPr>
              <a:t>’s M</a:t>
            </a:r>
            <a:r>
              <a:rPr lang="ro-RO" sz="1500" dirty="0">
                <a:latin typeface="Arial" panose="020B0604020202020204" pitchFamily="34" charset="0"/>
                <a:cs typeface="Arial" panose="020B0604020202020204" pitchFamily="34" charset="0"/>
              </a:rPr>
              <a:t>ost </a:t>
            </a:r>
            <a:r>
              <a:rPr lang="en-US" sz="1500" dirty="0">
                <a:latin typeface="Arial" panose="020B0604020202020204" pitchFamily="34" charset="0"/>
                <a:cs typeface="Arial" panose="020B0604020202020204" pitchFamily="34" charset="0"/>
              </a:rPr>
              <a:t>I</a:t>
            </a:r>
            <a:r>
              <a:rPr lang="ro-RO" sz="1500" dirty="0">
                <a:latin typeface="Arial" panose="020B0604020202020204" pitchFamily="34" charset="0"/>
                <a:cs typeface="Arial" panose="020B0604020202020204" pitchFamily="34" charset="0"/>
              </a:rPr>
              <a:t>nfluential </a:t>
            </a:r>
            <a:r>
              <a:rPr lang="en-US" sz="1500" dirty="0">
                <a:latin typeface="Arial" panose="020B0604020202020204" pitchFamily="34" charset="0"/>
                <a:cs typeface="Arial" panose="020B0604020202020204" pitchFamily="34" charset="0"/>
              </a:rPr>
              <a:t>B</a:t>
            </a:r>
            <a:r>
              <a:rPr lang="ro-RO" sz="1500" dirty="0">
                <a:latin typeface="Arial" panose="020B0604020202020204" pitchFamily="34" charset="0"/>
                <a:cs typeface="Arial" panose="020B0604020202020204" pitchFamily="34" charset="0"/>
              </a:rPr>
              <a:t>usiness </a:t>
            </a:r>
            <a:r>
              <a:rPr lang="en-US" sz="1500" dirty="0">
                <a:latin typeface="Arial" panose="020B0604020202020204" pitchFamily="34" charset="0"/>
                <a:cs typeface="Arial" panose="020B0604020202020204" pitchFamily="34" charset="0"/>
              </a:rPr>
              <a:t>O</a:t>
            </a:r>
            <a:r>
              <a:rPr lang="ro-RO" sz="1500" dirty="0">
                <a:latin typeface="Arial" panose="020B0604020202020204" pitchFamily="34" charset="0"/>
                <a:cs typeface="Arial" panose="020B0604020202020204" pitchFamily="34" charset="0"/>
              </a:rPr>
              <a:t>rganization</a:t>
            </a:r>
            <a:endParaRPr lang="en-US" sz="1500" dirty="0">
              <a:latin typeface="Arial" panose="020B0604020202020204" pitchFamily="34" charset="0"/>
              <a:cs typeface="Arial" panose="020B0604020202020204" pitchFamily="34" charset="0"/>
            </a:endParaRPr>
          </a:p>
          <a:p>
            <a:pPr algn="ctr"/>
            <a:endParaRPr lang="ro-RO" sz="1500" i="1" dirty="0">
              <a:latin typeface="Arial" panose="020B0604020202020204" pitchFamily="34" charset="0"/>
              <a:cs typeface="Arial" panose="020B0604020202020204" pitchFamily="34" charset="0"/>
            </a:endParaRPr>
          </a:p>
          <a:p>
            <a:pPr algn="just"/>
            <a:endParaRPr lang="ro-RO" sz="1500" i="1"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sz="1500" dirty="0">
                <a:latin typeface="Arial" panose="020B0604020202020204" pitchFamily="34" charset="0"/>
                <a:cs typeface="Arial" panose="020B0604020202020204" pitchFamily="34" charset="0"/>
              </a:rPr>
              <a:t>Members represent a diverse cross-section of our economy, including small and emerging businesses, mid-market companies, large corporations, and multi-nationals.</a:t>
            </a:r>
          </a:p>
          <a:p>
            <a:pPr marL="285750" indent="-285750" algn="just">
              <a:buFont typeface="Wingdings" panose="05000000000000000000" pitchFamily="2" charset="2"/>
              <a:buChar char="Ø"/>
            </a:pPr>
            <a:endParaRPr lang="en-US" sz="15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sz="1500" dirty="0">
                <a:latin typeface="Arial" panose="020B0604020202020204" pitchFamily="34" charset="0"/>
                <a:cs typeface="Arial" panose="020B0604020202020204" pitchFamily="34" charset="0"/>
              </a:rPr>
              <a:t>The Chamber Board and Executive Committee include senior executives from Fortune 500 companies, small businesses, multi-nationals, top global consultancies, major banks, and media networks. </a:t>
            </a:r>
          </a:p>
          <a:p>
            <a:pPr marL="285750" indent="-285750" algn="just">
              <a:buFont typeface="Wingdings" panose="05000000000000000000" pitchFamily="2" charset="2"/>
              <a:buChar char="Ø"/>
            </a:pPr>
            <a:endParaRPr lang="en-US" sz="15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sz="1500" dirty="0">
                <a:latin typeface="Arial" panose="020B0604020202020204" pitchFamily="34" charset="0"/>
                <a:cs typeface="Arial" panose="020B0604020202020204" pitchFamily="34" charset="0"/>
              </a:rPr>
              <a:t>Educational programs offer crucial business updates on topics including technology, marketing, and international commerce.</a:t>
            </a:r>
          </a:p>
          <a:p>
            <a:pPr marL="285750" indent="-285750" algn="just">
              <a:buFont typeface="Wingdings" panose="05000000000000000000" pitchFamily="2" charset="2"/>
              <a:buChar char="Ø"/>
            </a:pPr>
            <a:endParaRPr lang="en-US" sz="15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sz="1500" dirty="0">
                <a:latin typeface="Arial" panose="020B0604020202020204" pitchFamily="34" charset="0"/>
                <a:cs typeface="Arial" panose="020B0604020202020204" pitchFamily="34" charset="0"/>
              </a:rPr>
              <a:t>The Chamber is also home to Small Business Chicago, the Illinois Small Business Development Center and an International Business Team.</a:t>
            </a:r>
          </a:p>
          <a:p>
            <a:pPr marL="285750" indent="-285750" algn="just">
              <a:buFont typeface="Wingdings" panose="05000000000000000000" pitchFamily="2" charset="2"/>
              <a:buChar char="Ø"/>
            </a:pPr>
            <a:endParaRPr lang="ro-RO" sz="1500" i="1"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ro-RO" sz="1500" dirty="0">
                <a:latin typeface="Arial" panose="020B0604020202020204" pitchFamily="34" charset="0"/>
                <a:cs typeface="Arial" panose="020B0604020202020204" pitchFamily="34" charset="0"/>
                <a:hlinkClick r:id="rId2"/>
              </a:rPr>
              <a:t>www.chicagolandchamber.org</a:t>
            </a:r>
            <a:r>
              <a:rPr lang="en-US" sz="1500" dirty="0">
                <a:latin typeface="Arial" panose="020B0604020202020204" pitchFamily="34" charset="0"/>
                <a:cs typeface="Arial" panose="020B0604020202020204" pitchFamily="34" charset="0"/>
              </a:rPr>
              <a:t> </a:t>
            </a:r>
            <a:r>
              <a:rPr lang="ro-RO" sz="1500" dirty="0">
                <a:latin typeface="Arial" panose="020B0604020202020204" pitchFamily="34" charset="0"/>
                <a:cs typeface="Arial" panose="020B0604020202020204" pitchFamily="34" charset="0"/>
              </a:rPr>
              <a:t> </a:t>
            </a:r>
            <a:endParaRPr lang="en-US" sz="1500" dirty="0">
              <a:latin typeface="Arial" panose="020B0604020202020204" pitchFamily="34" charset="0"/>
              <a:cs typeface="Arial" panose="020B0604020202020204" pitchFamily="34" charset="0"/>
            </a:endParaRPr>
          </a:p>
          <a:p>
            <a:pPr algn="just"/>
            <a:endParaRPr lang="en-US" sz="1500" dirty="0">
              <a:latin typeface="Arial" panose="020B0604020202020204" pitchFamily="34" charset="0"/>
              <a:cs typeface="Arial" panose="020B0604020202020204" pitchFamily="34" charset="0"/>
            </a:endParaRPr>
          </a:p>
        </p:txBody>
      </p:sp>
      <p:pic>
        <p:nvPicPr>
          <p:cNvPr id="3074" name="Picture 2" descr="Image result for chicagoland chamber of commerce logo">
            <a:extLst>
              <a:ext uri="{FF2B5EF4-FFF2-40B4-BE49-F238E27FC236}">
                <a16:creationId xmlns:a16="http://schemas.microsoft.com/office/drawing/2014/main" id="{4CBF521C-736E-420F-8270-49DD92BBA6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286749"/>
            <a:ext cx="2607185" cy="151216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1AEA441-7231-4E9A-B014-3E500BE71A30}"/>
              </a:ext>
            </a:extLst>
          </p:cNvPr>
          <p:cNvSpPr/>
          <p:nvPr/>
        </p:nvSpPr>
        <p:spPr>
          <a:xfrm>
            <a:off x="2286000" y="261043"/>
            <a:ext cx="4572000" cy="553998"/>
          </a:xfrm>
          <a:prstGeom prst="rect">
            <a:avLst/>
          </a:prstGeom>
        </p:spPr>
        <p:txBody>
          <a:bodyPr>
            <a:spAutoFit/>
          </a:bodyPr>
          <a:lstStyle/>
          <a:p>
            <a:pPr lvl="0" algn="ctr"/>
            <a:r>
              <a:rPr lang="en-US" sz="1500" b="1" dirty="0">
                <a:solidFill>
                  <a:srgbClr val="8CADAE">
                    <a:lumMod val="75000"/>
                  </a:srgbClr>
                </a:solidFill>
                <a:latin typeface="Lucida Bright" panose="02040602050505020304" pitchFamily="18" charset="0"/>
                <a:cs typeface="Arial" panose="020B0604020202020204" pitchFamily="34" charset="0"/>
              </a:rPr>
              <a:t>TENTATIVE </a:t>
            </a:r>
          </a:p>
          <a:p>
            <a:pPr lvl="0" algn="ctr"/>
            <a:r>
              <a:rPr lang="en-US" sz="1500" b="1" dirty="0">
                <a:solidFill>
                  <a:srgbClr val="8CADAE">
                    <a:lumMod val="75000"/>
                  </a:srgbClr>
                </a:solidFill>
                <a:latin typeface="Lucida Bright" panose="02040602050505020304" pitchFamily="18" charset="0"/>
                <a:cs typeface="Arial" panose="020B0604020202020204" pitchFamily="34" charset="0"/>
              </a:rPr>
              <a:t>PROGRAM </a:t>
            </a:r>
          </a:p>
        </p:txBody>
      </p:sp>
    </p:spTree>
    <p:extLst>
      <p:ext uri="{BB962C8B-B14F-4D97-AF65-F5344CB8AC3E}">
        <p14:creationId xmlns:p14="http://schemas.microsoft.com/office/powerpoint/2010/main" val="1587455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tăText 3"/>
          <p:cNvSpPr txBox="1"/>
          <p:nvPr/>
        </p:nvSpPr>
        <p:spPr>
          <a:xfrm>
            <a:off x="539552" y="1268760"/>
            <a:ext cx="2592288" cy="553998"/>
          </a:xfrm>
          <a:prstGeom prst="rect">
            <a:avLst/>
          </a:prstGeom>
          <a:noFill/>
        </p:spPr>
        <p:txBody>
          <a:bodyPr wrap="square" rtlCol="0">
            <a:spAutoFit/>
          </a:bodyPr>
          <a:lstStyle/>
          <a:p>
            <a:pPr algn="ctr"/>
            <a:r>
              <a:rPr lang="ro-RO" sz="1500" b="1" dirty="0">
                <a:solidFill>
                  <a:srgbClr val="FF0000"/>
                </a:solidFill>
                <a:latin typeface="Arial" panose="020B0604020202020204" pitchFamily="34" charset="0"/>
                <a:cs typeface="Arial" panose="020B0604020202020204" pitchFamily="34" charset="0"/>
              </a:rPr>
              <a:t>CHICAGO </a:t>
            </a:r>
            <a:r>
              <a:rPr lang="en-US" sz="1500" b="1" dirty="0">
                <a:solidFill>
                  <a:srgbClr val="FF0000"/>
                </a:solidFill>
                <a:latin typeface="Arial" panose="020B0604020202020204" pitchFamily="34" charset="0"/>
                <a:cs typeface="Arial" panose="020B0604020202020204" pitchFamily="34" charset="0"/>
              </a:rPr>
              <a:t>TRADE</a:t>
            </a:r>
            <a:r>
              <a:rPr lang="ro-RO" sz="1500" b="1" dirty="0">
                <a:solidFill>
                  <a:srgbClr val="FF0000"/>
                </a:solidFill>
                <a:latin typeface="Arial" panose="020B0604020202020204" pitchFamily="34" charset="0"/>
                <a:cs typeface="Arial" panose="020B0604020202020204" pitchFamily="34" charset="0"/>
              </a:rPr>
              <a:t> ORGANIZATIONS</a:t>
            </a:r>
            <a:endParaRPr lang="en-US" sz="1500" dirty="0">
              <a:solidFill>
                <a:srgbClr val="FF0000"/>
              </a:solidFill>
              <a:latin typeface="Arial" panose="020B0604020202020204" pitchFamily="34" charset="0"/>
              <a:cs typeface="Arial" panose="020B0604020202020204" pitchFamily="34" charset="0"/>
            </a:endParaRPr>
          </a:p>
        </p:txBody>
      </p:sp>
      <p:sp>
        <p:nvSpPr>
          <p:cNvPr id="5" name="Dreptunghi 4"/>
          <p:cNvSpPr/>
          <p:nvPr/>
        </p:nvSpPr>
        <p:spPr>
          <a:xfrm>
            <a:off x="395536" y="2379037"/>
            <a:ext cx="8208912" cy="3554819"/>
          </a:xfrm>
          <a:prstGeom prst="rect">
            <a:avLst/>
          </a:prstGeom>
        </p:spPr>
        <p:txBody>
          <a:bodyPr wrap="square" numCol="1" anchor="ctr">
            <a:spAutoFit/>
          </a:bodyPr>
          <a:lstStyle/>
          <a:p>
            <a:pPr algn="just"/>
            <a:endParaRPr lang="ro-RO" sz="1500" b="1" dirty="0">
              <a:latin typeface="Arial" panose="020B0604020202020204" pitchFamily="34" charset="0"/>
              <a:cs typeface="Arial" panose="020B0604020202020204" pitchFamily="34" charset="0"/>
            </a:endParaRPr>
          </a:p>
          <a:p>
            <a:pPr algn="ctr"/>
            <a:r>
              <a:rPr lang="en-US" sz="1500" b="1" dirty="0">
                <a:latin typeface="Arial" panose="020B0604020202020204" pitchFamily="34" charset="0"/>
                <a:cs typeface="Arial" panose="020B0604020202020204" pitchFamily="34" charset="0"/>
              </a:rPr>
              <a:t>International Trade Association of Grater Chicago </a:t>
            </a:r>
          </a:p>
          <a:p>
            <a:pPr algn="ctr"/>
            <a:r>
              <a:rPr lang="en-US" sz="1500" dirty="0">
                <a:latin typeface="Arial" panose="020B0604020202020204" pitchFamily="34" charset="0"/>
                <a:cs typeface="Arial" panose="020B0604020202020204" pitchFamily="34" charset="0"/>
              </a:rPr>
              <a:t>Largest Association of its kind in Illinois</a:t>
            </a:r>
            <a:endParaRPr lang="ro-RO" sz="1500" i="1" dirty="0">
              <a:latin typeface="Arial" panose="020B0604020202020204" pitchFamily="34" charset="0"/>
              <a:cs typeface="Arial" panose="020B0604020202020204" pitchFamily="34" charset="0"/>
            </a:endParaRPr>
          </a:p>
          <a:p>
            <a:pPr algn="just"/>
            <a:endParaRPr lang="ro-RO" sz="1500" i="1"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sz="1500" dirty="0">
                <a:latin typeface="Arial" panose="020B0604020202020204" pitchFamily="34" charset="0"/>
                <a:cs typeface="Arial" panose="020B0604020202020204" pitchFamily="34" charset="0"/>
              </a:rPr>
              <a:t>With more than 500 members representing a range of interests – industrial, merchandise, and service companies, consular/diplomatic groups, and academic organizations. </a:t>
            </a:r>
          </a:p>
          <a:p>
            <a:pPr marL="285750" indent="-285750" algn="just">
              <a:buFont typeface="Wingdings" panose="05000000000000000000" pitchFamily="2" charset="2"/>
              <a:buChar char="Ø"/>
            </a:pPr>
            <a:endParaRPr lang="en-US" sz="15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sz="1500" dirty="0">
                <a:latin typeface="Arial" panose="020B0604020202020204" pitchFamily="34" charset="0"/>
                <a:cs typeface="Arial" panose="020B0604020202020204" pitchFamily="34" charset="0"/>
              </a:rPr>
              <a:t>Receiver of the United States of America’s highest international trade award, the President’s “E” Award for Export Service</a:t>
            </a:r>
          </a:p>
          <a:p>
            <a:pPr marL="285750" indent="-285750" algn="just">
              <a:buFont typeface="Wingdings" panose="05000000000000000000" pitchFamily="2" charset="2"/>
              <a:buChar char="Ø"/>
            </a:pPr>
            <a:endParaRPr lang="en-US" sz="15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sz="1500" dirty="0">
                <a:latin typeface="Arial" panose="020B0604020202020204" pitchFamily="34" charset="0"/>
                <a:cs typeface="Arial" panose="020B0604020202020204" pitchFamily="34" charset="0"/>
              </a:rPr>
              <a:t>Produces and distributes the well-known Illinois International Business Calendar.</a:t>
            </a:r>
          </a:p>
          <a:p>
            <a:pPr marL="285750" indent="-285750" algn="just">
              <a:buFont typeface="Wingdings" panose="05000000000000000000" pitchFamily="2" charset="2"/>
              <a:buChar char="Ø"/>
            </a:pPr>
            <a:endParaRPr lang="ro-RO" sz="1500" i="1"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ro-RO" sz="1500" dirty="0">
                <a:latin typeface="Arial" panose="020B0604020202020204" pitchFamily="34" charset="0"/>
                <a:cs typeface="Arial" panose="020B0604020202020204" pitchFamily="34" charset="0"/>
                <a:hlinkClick r:id="rId2"/>
              </a:rPr>
              <a:t>www.itagc.org</a:t>
            </a:r>
            <a:r>
              <a:rPr lang="en-US" sz="1500" dirty="0">
                <a:latin typeface="Arial" panose="020B0604020202020204" pitchFamily="34" charset="0"/>
                <a:cs typeface="Arial" panose="020B0604020202020204" pitchFamily="34" charset="0"/>
              </a:rPr>
              <a:t> </a:t>
            </a:r>
          </a:p>
          <a:p>
            <a:pPr marL="285750" indent="-285750" algn="just">
              <a:buFont typeface="Wingdings" panose="05000000000000000000" pitchFamily="2" charset="2"/>
              <a:buChar char="Ø"/>
            </a:pPr>
            <a:endParaRPr lang="en-US" sz="1500" dirty="0">
              <a:latin typeface="Arial" panose="020B0604020202020204" pitchFamily="34" charset="0"/>
              <a:cs typeface="Arial" panose="020B0604020202020204" pitchFamily="34" charset="0"/>
            </a:endParaRPr>
          </a:p>
          <a:p>
            <a:pPr algn="just"/>
            <a:endParaRPr lang="en-US" sz="1500" dirty="0">
              <a:latin typeface="Arial" panose="020B0604020202020204" pitchFamily="34" charset="0"/>
              <a:cs typeface="Arial" panose="020B0604020202020204" pitchFamily="34" charset="0"/>
            </a:endParaRPr>
          </a:p>
        </p:txBody>
      </p:sp>
      <p:pic>
        <p:nvPicPr>
          <p:cNvPr id="2050" name="Picture 2" descr="The International Trade Association of Greater Chicago">
            <a:extLst>
              <a:ext uri="{FF2B5EF4-FFF2-40B4-BE49-F238E27FC236}">
                <a16:creationId xmlns:a16="http://schemas.microsoft.com/office/drawing/2014/main" id="{722E04C1-8F07-48E7-9A42-7B4344266A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1149210"/>
            <a:ext cx="2922006" cy="82387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7550BEC-A164-46CD-A947-5566C165797A}"/>
              </a:ext>
            </a:extLst>
          </p:cNvPr>
          <p:cNvSpPr/>
          <p:nvPr/>
        </p:nvSpPr>
        <p:spPr>
          <a:xfrm>
            <a:off x="2213992" y="200956"/>
            <a:ext cx="4572000" cy="553998"/>
          </a:xfrm>
          <a:prstGeom prst="rect">
            <a:avLst/>
          </a:prstGeom>
        </p:spPr>
        <p:txBody>
          <a:bodyPr>
            <a:spAutoFit/>
          </a:bodyPr>
          <a:lstStyle/>
          <a:p>
            <a:pPr lvl="0" algn="ctr"/>
            <a:r>
              <a:rPr lang="en-US" sz="1500" b="1" dirty="0">
                <a:solidFill>
                  <a:srgbClr val="8CADAE">
                    <a:lumMod val="75000"/>
                  </a:srgbClr>
                </a:solidFill>
                <a:latin typeface="Lucida Bright" panose="02040602050505020304" pitchFamily="18" charset="0"/>
                <a:cs typeface="Arial" panose="020B0604020202020204" pitchFamily="34" charset="0"/>
              </a:rPr>
              <a:t>TENTATIVE </a:t>
            </a:r>
          </a:p>
          <a:p>
            <a:pPr lvl="0" algn="ctr"/>
            <a:r>
              <a:rPr lang="en-US" sz="1500" b="1" dirty="0">
                <a:solidFill>
                  <a:srgbClr val="8CADAE">
                    <a:lumMod val="75000"/>
                  </a:srgbClr>
                </a:solidFill>
                <a:latin typeface="Lucida Bright" panose="02040602050505020304" pitchFamily="18" charset="0"/>
                <a:cs typeface="Arial" panose="020B0604020202020204" pitchFamily="34" charset="0"/>
              </a:rPr>
              <a:t>PROGRAM </a:t>
            </a:r>
          </a:p>
        </p:txBody>
      </p:sp>
    </p:spTree>
    <p:extLst>
      <p:ext uri="{BB962C8B-B14F-4D97-AF65-F5344CB8AC3E}">
        <p14:creationId xmlns:p14="http://schemas.microsoft.com/office/powerpoint/2010/main" val="411412360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2017</TotalTime>
  <Words>1821</Words>
  <Application>Microsoft Office PowerPoint</Application>
  <PresentationFormat>On-screen Show (4:3)</PresentationFormat>
  <Paragraphs>291</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Georgia</vt:lpstr>
      <vt:lpstr>Lucida Bright</vt:lpstr>
      <vt:lpstr>Wingdings</vt:lpstr>
      <vt:lpstr>Wingdings 2</vt:lpstr>
      <vt:lpstr>Civic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Diapozitivul 1</dc:title>
  <dc:creator>petru_r</dc:creator>
  <cp:lastModifiedBy>Voichita Lefter</cp:lastModifiedBy>
  <cp:revision>92</cp:revision>
  <dcterms:created xsi:type="dcterms:W3CDTF">2018-04-24T11:12:42Z</dcterms:created>
  <dcterms:modified xsi:type="dcterms:W3CDTF">2018-05-24T09:51:34Z</dcterms:modified>
</cp:coreProperties>
</file>